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4"/>
  </p:notesMasterIdLst>
  <p:handoutMasterIdLst>
    <p:handoutMasterId r:id="rId15"/>
  </p:handoutMasterIdLst>
  <p:sldIdLst>
    <p:sldId id="1100" r:id="rId2"/>
    <p:sldId id="1101" r:id="rId3"/>
    <p:sldId id="1102" r:id="rId4"/>
    <p:sldId id="1103" r:id="rId5"/>
    <p:sldId id="1104" r:id="rId6"/>
    <p:sldId id="1105" r:id="rId7"/>
    <p:sldId id="1094" r:id="rId8"/>
    <p:sldId id="1106" r:id="rId9"/>
    <p:sldId id="1107" r:id="rId10"/>
    <p:sldId id="1108" r:id="rId11"/>
    <p:sldId id="799" r:id="rId12"/>
    <p:sldId id="1109" r:id="rId13"/>
  </p:sldIdLst>
  <p:sldSz cx="9144000" cy="6858000" type="screen4x3"/>
  <p:notesSz cx="6858000" cy="9144000"/>
  <p:custDataLst>
    <p:tags r:id="rId1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2" autoAdjust="0"/>
    <p:restoredTop sz="92614" autoAdjust="0"/>
  </p:normalViewPr>
  <p:slideViewPr>
    <p:cSldViewPr>
      <p:cViewPr varScale="1">
        <p:scale>
          <a:sx n="79" d="100"/>
          <a:sy n="79" d="100"/>
        </p:scale>
        <p:origin x="1662" y="84"/>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23-12-2018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12/23/2018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a:t>
            </a:fld>
            <a:endParaRPr lang="en-US" dirty="0"/>
          </a:p>
        </p:txBody>
      </p:sp>
    </p:spTree>
    <p:extLst>
      <p:ext uri="{BB962C8B-B14F-4D97-AF65-F5344CB8AC3E}">
        <p14:creationId xmlns:p14="http://schemas.microsoft.com/office/powerpoint/2010/main" val="2910413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a:t>
            </a:fld>
            <a:endParaRPr lang="en-US" dirty="0"/>
          </a:p>
        </p:txBody>
      </p:sp>
    </p:spTree>
    <p:extLst>
      <p:ext uri="{BB962C8B-B14F-4D97-AF65-F5344CB8AC3E}">
        <p14:creationId xmlns:p14="http://schemas.microsoft.com/office/powerpoint/2010/main" val="1866008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a:t>
            </a:fld>
            <a:endParaRPr lang="en-US" dirty="0"/>
          </a:p>
        </p:txBody>
      </p:sp>
    </p:spTree>
    <p:extLst>
      <p:ext uri="{BB962C8B-B14F-4D97-AF65-F5344CB8AC3E}">
        <p14:creationId xmlns:p14="http://schemas.microsoft.com/office/powerpoint/2010/main" val="272161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913508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12</a:t>
            </a:fld>
            <a:endParaRPr lang="en-US" dirty="0"/>
          </a:p>
        </p:txBody>
      </p:sp>
    </p:spTree>
    <p:extLst>
      <p:ext uri="{BB962C8B-B14F-4D97-AF65-F5344CB8AC3E}">
        <p14:creationId xmlns:p14="http://schemas.microsoft.com/office/powerpoint/2010/main" val="283132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15900"/>
            <a:ext cx="7696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8"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7" r:id="rId25"/>
    <p:sldLayoutId id="2147483698" r:id="rId26"/>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0.xml"/><Relationship Id="rId7" Type="http://schemas.openxmlformats.org/officeDocument/2006/relationships/image" Target="../media/image1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276600" y="2895600"/>
            <a:ext cx="2819400" cy="369332"/>
          </a:xfrm>
        </p:spPr>
        <p:txBody>
          <a:bodyPr wrap="square">
            <a:spAutoFit/>
          </a:bodyPr>
          <a:lstStyle/>
          <a:p>
            <a:pPr marL="0" indent="0">
              <a:buNone/>
            </a:pPr>
            <a:r>
              <a:rPr lang="en-IN" sz="1800" b="1" u="sng" dirty="0"/>
              <a:t>Modelling Errors</a:t>
            </a:r>
          </a:p>
        </p:txBody>
      </p:sp>
    </p:spTree>
    <p:extLst>
      <p:ext uri="{BB962C8B-B14F-4D97-AF65-F5344CB8AC3E}">
        <p14:creationId xmlns:p14="http://schemas.microsoft.com/office/powerpoint/2010/main" val="2668283108"/>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4818" name="Picture 2"/>
          <p:cNvPicPr>
            <a:picLocks noChangeAspect="1" noChangeArrowheads="1"/>
          </p:cNvPicPr>
          <p:nvPr/>
        </p:nvPicPr>
        <p:blipFill>
          <a:blip r:embed="rId2" cstate="print"/>
          <a:srcRect/>
          <a:stretch>
            <a:fillRect/>
          </a:stretch>
        </p:blipFill>
        <p:spPr bwMode="auto">
          <a:xfrm>
            <a:off x="5673433" y="1066800"/>
            <a:ext cx="2868562" cy="2514600"/>
          </a:xfrm>
          <a:prstGeom prst="rect">
            <a:avLst/>
          </a:prstGeom>
          <a:noFill/>
          <a:ln w="9525">
            <a:noFill/>
            <a:miter lim="800000"/>
            <a:headEnd/>
            <a:tailEnd/>
          </a:ln>
        </p:spPr>
      </p:pic>
      <p:sp>
        <p:nvSpPr>
          <p:cNvPr id="4" name="Rectangle 3"/>
          <p:cNvSpPr txBox="1">
            <a:spLocks noChangeArrowheads="1"/>
          </p:cNvSpPr>
          <p:nvPr/>
        </p:nvSpPr>
        <p:spPr>
          <a:xfrm>
            <a:off x="203196" y="1066800"/>
            <a:ext cx="5401632" cy="3754874"/>
          </a:xfrm>
          <a:prstGeom prst="rect">
            <a:avLst/>
          </a:prstGeom>
          <a:noFill/>
        </p:spPr>
        <p:txBody>
          <a:bodyPr wrap="square">
            <a:spAutoFit/>
          </a:bodyPr>
          <a:lstStyle/>
          <a:p>
            <a:pPr marL="911225" lvl="1" indent="-400050" defTabSz="457200" fontAlgn="auto">
              <a:spcBef>
                <a:spcPct val="20000"/>
              </a:spcBef>
              <a:spcAft>
                <a:spcPts val="0"/>
              </a:spcAft>
              <a:buFont typeface="+mj-lt"/>
              <a:buAutoNum type="alphaLcPeriod"/>
            </a:pPr>
            <a:endParaRPr lang="en-IN" sz="1400" dirty="0"/>
          </a:p>
          <a:p>
            <a:pPr marL="53975" defTabSz="457200" fontAlgn="auto">
              <a:spcBef>
                <a:spcPct val="20000"/>
              </a:spcBef>
              <a:spcAft>
                <a:spcPts val="0"/>
              </a:spcAft>
            </a:pPr>
            <a:r>
              <a:rPr lang="en-IN" sz="1400" dirty="0"/>
              <a:t>A technique for visualizing classifier performance  </a:t>
            </a:r>
          </a:p>
          <a:p>
            <a:pPr marL="911225" lvl="1" indent="-400050" defTabSz="457200" fontAlgn="auto">
              <a:spcBef>
                <a:spcPct val="20000"/>
              </a:spcBef>
              <a:spcAft>
                <a:spcPts val="0"/>
              </a:spcAft>
              <a:buFont typeface="+mj-lt"/>
              <a:buAutoNum type="alphaLcPeriod"/>
            </a:pPr>
            <a:r>
              <a:rPr lang="en-IN" sz="1400" dirty="0"/>
              <a:t>It is a graph between TP rate and FP rates</a:t>
            </a:r>
          </a:p>
          <a:p>
            <a:pPr marL="1368425" lvl="2" indent="-400050" defTabSz="457200" fontAlgn="auto">
              <a:spcBef>
                <a:spcPct val="20000"/>
              </a:spcBef>
              <a:spcAft>
                <a:spcPts val="0"/>
              </a:spcAft>
              <a:buFont typeface="+mj-lt"/>
              <a:buAutoNum type="romanUcPeriod"/>
            </a:pPr>
            <a:r>
              <a:rPr lang="en-IN" sz="1400" dirty="0"/>
              <a:t>TP rate =  TP / total positive</a:t>
            </a:r>
          </a:p>
          <a:p>
            <a:pPr marL="1368425" lvl="2" indent="-400050" defTabSz="457200" fontAlgn="auto">
              <a:spcBef>
                <a:spcPct val="20000"/>
              </a:spcBef>
              <a:spcAft>
                <a:spcPts val="0"/>
              </a:spcAft>
              <a:buFont typeface="+mj-lt"/>
              <a:buAutoNum type="romanUcPeriod"/>
            </a:pPr>
            <a:r>
              <a:rPr lang="en-IN" sz="1400" dirty="0"/>
              <a:t>FP  rate = FP / total negative</a:t>
            </a:r>
          </a:p>
          <a:p>
            <a:pPr marL="854075" lvl="1" indent="-342900" defTabSz="457200" fontAlgn="auto">
              <a:spcBef>
                <a:spcPct val="20000"/>
              </a:spcBef>
              <a:spcAft>
                <a:spcPts val="0"/>
              </a:spcAft>
              <a:buFont typeface="+mj-lt"/>
              <a:buAutoNum type="alphaLcPeriod"/>
            </a:pPr>
            <a:r>
              <a:rPr lang="en-IN" sz="1400" dirty="0"/>
              <a:t>ROC graph is a trade off between benefits (TP) and costs (FP)</a:t>
            </a:r>
          </a:p>
          <a:p>
            <a:pPr marL="854075" lvl="1" indent="-342900" defTabSz="457200" fontAlgn="auto">
              <a:spcBef>
                <a:spcPct val="20000"/>
              </a:spcBef>
              <a:spcAft>
                <a:spcPts val="0"/>
              </a:spcAft>
              <a:buFont typeface="+mj-lt"/>
              <a:buAutoNum type="alphaLcPeriod"/>
            </a:pPr>
            <a:r>
              <a:rPr lang="en-IN" sz="1400" dirty="0"/>
              <a:t>The point (0,1) represents perfect classified (e.g. D)</a:t>
            </a:r>
          </a:p>
          <a:p>
            <a:pPr marL="1368425" lvl="2" indent="-400050" defTabSz="457200" fontAlgn="auto">
              <a:spcBef>
                <a:spcPct val="20000"/>
              </a:spcBef>
              <a:spcAft>
                <a:spcPts val="0"/>
              </a:spcAft>
              <a:buFont typeface="+mj-lt"/>
              <a:buAutoNum type="romanUcPeriod"/>
            </a:pPr>
            <a:r>
              <a:rPr lang="en-IN" sz="1400" dirty="0"/>
              <a:t>TP = 1 and FP = 0</a:t>
            </a:r>
          </a:p>
          <a:p>
            <a:pPr marL="1368425" lvl="2" indent="-400050" defTabSz="457200" fontAlgn="auto">
              <a:spcBef>
                <a:spcPct val="20000"/>
              </a:spcBef>
              <a:spcAft>
                <a:spcPts val="0"/>
              </a:spcAft>
              <a:buFont typeface="+mj-lt"/>
              <a:buAutoNum type="romanUcPeriod"/>
            </a:pPr>
            <a:endParaRPr lang="en-IN" sz="1400" dirty="0"/>
          </a:p>
          <a:p>
            <a:pPr marL="911225" lvl="1" indent="-400050" defTabSz="457200" fontAlgn="auto">
              <a:spcBef>
                <a:spcPct val="20000"/>
              </a:spcBef>
              <a:spcAft>
                <a:spcPts val="0"/>
              </a:spcAft>
              <a:buFont typeface="+mj-lt"/>
              <a:buAutoNum type="alphaLcPeriod"/>
            </a:pPr>
            <a:r>
              <a:rPr lang="en-IN" sz="1400" dirty="0"/>
              <a:t>Classifiers very close to Y axis and lower (nearer to x axis) are conservative models and strict in classifying positives (low TP rate)</a:t>
            </a:r>
          </a:p>
          <a:p>
            <a:pPr marL="911225" lvl="1" indent="-400050" defTabSz="457200" fontAlgn="auto">
              <a:spcBef>
                <a:spcPct val="20000"/>
              </a:spcBef>
              <a:spcAft>
                <a:spcPts val="0"/>
              </a:spcAft>
              <a:buFont typeface="+mj-lt"/>
              <a:buAutoNum type="alphaLcPeriod"/>
            </a:pPr>
            <a:r>
              <a:rPr lang="en-IN" sz="1400" dirty="0"/>
              <a:t>Classifiers on top right are liberal in classifying positives hence higher TP rate and FP rate </a:t>
            </a:r>
          </a:p>
        </p:txBody>
      </p:sp>
      <p:pic>
        <p:nvPicPr>
          <p:cNvPr id="1314819" name="Picture 3"/>
          <p:cNvPicPr>
            <a:picLocks noChangeAspect="1" noChangeArrowheads="1"/>
          </p:cNvPicPr>
          <p:nvPr/>
        </p:nvPicPr>
        <p:blipFill>
          <a:blip r:embed="rId3" cstate="print"/>
          <a:srcRect/>
          <a:stretch>
            <a:fillRect/>
          </a:stretch>
        </p:blipFill>
        <p:spPr bwMode="auto">
          <a:xfrm>
            <a:off x="6408395" y="3886200"/>
            <a:ext cx="2202205" cy="2133600"/>
          </a:xfrm>
          <a:prstGeom prst="rect">
            <a:avLst/>
          </a:prstGeom>
          <a:noFill/>
          <a:ln w="9525">
            <a:noFill/>
            <a:miter lim="800000"/>
            <a:headEnd/>
            <a:tailEnd/>
          </a:ln>
        </p:spPr>
      </p:pic>
      <p:sp>
        <p:nvSpPr>
          <p:cNvPr id="6" name="Title 2">
            <a:extLst>
              <a:ext uri="{FF2B5EF4-FFF2-40B4-BE49-F238E27FC236}">
                <a16:creationId xmlns:a16="http://schemas.microsoft.com/office/drawing/2014/main" id="{F8282581-D7A4-49F9-8617-996E8ECBA0A2}"/>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u="sng" kern="0" dirty="0">
                <a:solidFill>
                  <a:sysClr val="windowText" lastClr="000000"/>
                </a:solidFill>
              </a:rPr>
              <a:t>Receiver Operating Characteristics (ROC) Curve</a:t>
            </a:r>
          </a:p>
        </p:txBody>
      </p:sp>
    </p:spTree>
    <p:extLst>
      <p:ext uri="{BB962C8B-B14F-4D97-AF65-F5344CB8AC3E}">
        <p14:creationId xmlns:p14="http://schemas.microsoft.com/office/powerpoint/2010/main" val="2191873608"/>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714750" y="1647825"/>
            <a:ext cx="4743450" cy="4010025"/>
            <a:chOff x="1179" y="951"/>
            <a:chExt cx="3969" cy="3021"/>
          </a:xfrm>
        </p:grpSpPr>
        <p:sp>
          <p:nvSpPr>
            <p:cNvPr id="88071" name="AutoShape 3" descr="1125066979649_Just_Figure2"/>
            <p:cNvSpPr>
              <a:spLocks noChangeAspect="1" noChangeArrowheads="1"/>
            </p:cNvSpPr>
            <p:nvPr/>
          </p:nvSpPr>
          <p:spPr bwMode="auto">
            <a:xfrm>
              <a:off x="1296" y="2166"/>
              <a:ext cx="192" cy="192"/>
            </a:xfrm>
            <a:prstGeom prst="rect">
              <a:avLst/>
            </a:prstGeom>
            <a:noFill/>
            <a:ln w="9525">
              <a:noFill/>
              <a:miter lim="800000"/>
              <a:headEnd/>
              <a:tailEnd/>
            </a:ln>
          </p:spPr>
          <p:txBody>
            <a:bodyPr/>
            <a:lstStyle/>
            <a:p>
              <a:pPr eaLnBrk="1" hangingPunct="1"/>
              <a:endParaRPr lang="en-US" altLang="en-US"/>
            </a:p>
          </p:txBody>
        </p:sp>
        <p:sp>
          <p:nvSpPr>
            <p:cNvPr id="88072" name="AutoShape 4" descr="1125066979649_Just_Figure2"/>
            <p:cNvSpPr>
              <a:spLocks noChangeAspect="1" noChangeArrowheads="1"/>
            </p:cNvSpPr>
            <p:nvPr/>
          </p:nvSpPr>
          <p:spPr bwMode="auto">
            <a:xfrm>
              <a:off x="1296" y="2166"/>
              <a:ext cx="192" cy="192"/>
            </a:xfrm>
            <a:prstGeom prst="rect">
              <a:avLst/>
            </a:prstGeom>
            <a:noFill/>
            <a:ln w="9525">
              <a:noFill/>
              <a:miter lim="800000"/>
              <a:headEnd/>
              <a:tailEnd/>
            </a:ln>
          </p:spPr>
          <p:txBody>
            <a:bodyPr/>
            <a:lstStyle/>
            <a:p>
              <a:pPr eaLnBrk="1" hangingPunct="1"/>
              <a:endParaRPr lang="en-US" altLang="en-US"/>
            </a:p>
          </p:txBody>
        </p:sp>
        <p:sp>
          <p:nvSpPr>
            <p:cNvPr id="88073" name="AutoShape 5" descr="1125066979649_Just_Figure2"/>
            <p:cNvSpPr>
              <a:spLocks noChangeAspect="1" noChangeArrowheads="1"/>
            </p:cNvSpPr>
            <p:nvPr/>
          </p:nvSpPr>
          <p:spPr bwMode="auto">
            <a:xfrm>
              <a:off x="1296" y="2166"/>
              <a:ext cx="192" cy="192"/>
            </a:xfrm>
            <a:prstGeom prst="rect">
              <a:avLst/>
            </a:prstGeom>
            <a:noFill/>
            <a:ln w="9525">
              <a:noFill/>
              <a:miter lim="800000"/>
              <a:headEnd/>
              <a:tailEnd/>
            </a:ln>
          </p:spPr>
          <p:txBody>
            <a:bodyPr/>
            <a:lstStyle/>
            <a:p>
              <a:pPr eaLnBrk="1" hangingPunct="1"/>
              <a:endParaRPr lang="en-US" altLang="en-US"/>
            </a:p>
          </p:txBody>
        </p:sp>
        <p:pic>
          <p:nvPicPr>
            <p:cNvPr id="88074" name="Picture 6"/>
            <p:cNvPicPr>
              <a:picLocks noChangeAspect="1" noChangeArrowheads="1"/>
            </p:cNvPicPr>
            <p:nvPr/>
          </p:nvPicPr>
          <p:blipFill>
            <a:blip r:embed="rId2" cstate="print"/>
            <a:srcRect/>
            <a:stretch>
              <a:fillRect/>
            </a:stretch>
          </p:blipFill>
          <p:spPr bwMode="auto">
            <a:xfrm>
              <a:off x="1179" y="2448"/>
              <a:ext cx="1968" cy="1475"/>
            </a:xfrm>
            <a:prstGeom prst="rect">
              <a:avLst/>
            </a:prstGeom>
            <a:noFill/>
            <a:ln w="9525">
              <a:noFill/>
              <a:miter lim="800000"/>
              <a:headEnd/>
              <a:tailEnd/>
            </a:ln>
          </p:spPr>
        </p:pic>
        <p:pic>
          <p:nvPicPr>
            <p:cNvPr id="88075" name="Picture 7"/>
            <p:cNvPicPr>
              <a:picLocks noChangeAspect="1" noChangeArrowheads="1"/>
            </p:cNvPicPr>
            <p:nvPr/>
          </p:nvPicPr>
          <p:blipFill>
            <a:blip r:embed="rId3" cstate="print"/>
            <a:srcRect/>
            <a:stretch>
              <a:fillRect/>
            </a:stretch>
          </p:blipFill>
          <p:spPr bwMode="auto">
            <a:xfrm>
              <a:off x="3228" y="954"/>
              <a:ext cx="1920" cy="1439"/>
            </a:xfrm>
            <a:prstGeom prst="rect">
              <a:avLst/>
            </a:prstGeom>
            <a:noFill/>
            <a:ln w="9525">
              <a:noFill/>
              <a:miter lim="800000"/>
              <a:headEnd/>
              <a:tailEnd/>
            </a:ln>
          </p:spPr>
        </p:pic>
        <p:pic>
          <p:nvPicPr>
            <p:cNvPr id="88076" name="Picture 8"/>
            <p:cNvPicPr>
              <a:picLocks noChangeAspect="1" noChangeArrowheads="1"/>
            </p:cNvPicPr>
            <p:nvPr/>
          </p:nvPicPr>
          <p:blipFill>
            <a:blip r:embed="rId4" cstate="print"/>
            <a:srcRect/>
            <a:stretch>
              <a:fillRect/>
            </a:stretch>
          </p:blipFill>
          <p:spPr bwMode="auto">
            <a:xfrm>
              <a:off x="1236" y="951"/>
              <a:ext cx="1920" cy="1439"/>
            </a:xfrm>
            <a:prstGeom prst="rect">
              <a:avLst/>
            </a:prstGeom>
            <a:noFill/>
            <a:ln w="9525">
              <a:noFill/>
              <a:miter lim="800000"/>
              <a:headEnd/>
              <a:tailEnd/>
            </a:ln>
          </p:spPr>
        </p:pic>
        <p:pic>
          <p:nvPicPr>
            <p:cNvPr id="88077" name="Picture 9"/>
            <p:cNvPicPr>
              <a:picLocks noChangeAspect="1" noChangeArrowheads="1"/>
            </p:cNvPicPr>
            <p:nvPr/>
          </p:nvPicPr>
          <p:blipFill>
            <a:blip r:embed="rId5" cstate="print"/>
            <a:srcRect/>
            <a:stretch>
              <a:fillRect/>
            </a:stretch>
          </p:blipFill>
          <p:spPr bwMode="auto">
            <a:xfrm>
              <a:off x="3219" y="2469"/>
              <a:ext cx="1920" cy="1439"/>
            </a:xfrm>
            <a:prstGeom prst="rect">
              <a:avLst/>
            </a:prstGeom>
            <a:noFill/>
            <a:ln w="9525">
              <a:noFill/>
              <a:miter lim="800000"/>
              <a:headEnd/>
              <a:tailEnd/>
            </a:ln>
          </p:spPr>
        </p:pic>
        <p:sp>
          <p:nvSpPr>
            <p:cNvPr id="88078" name="Text Box 10"/>
            <p:cNvSpPr txBox="1">
              <a:spLocks noChangeArrowheads="1"/>
            </p:cNvSpPr>
            <p:nvPr/>
          </p:nvSpPr>
          <p:spPr bwMode="auto">
            <a:xfrm>
              <a:off x="2028" y="2125"/>
              <a:ext cx="287" cy="277"/>
            </a:xfrm>
            <a:prstGeom prst="rect">
              <a:avLst/>
            </a:prstGeom>
            <a:noFill/>
            <a:ln w="9525">
              <a:noFill/>
              <a:miter lim="800000"/>
              <a:headEnd/>
              <a:tailEnd/>
            </a:ln>
          </p:spPr>
          <p:txBody>
            <a:bodyPr>
              <a:spAutoFit/>
            </a:bodyPr>
            <a:lstStyle/>
            <a:p>
              <a:pPr eaLnBrk="1" hangingPunct="1">
                <a:spcBef>
                  <a:spcPct val="50000"/>
                </a:spcBef>
              </a:pPr>
              <a:r>
                <a:rPr lang="en-US" altLang="en-US"/>
                <a:t>A</a:t>
              </a:r>
            </a:p>
          </p:txBody>
        </p:sp>
        <p:sp>
          <p:nvSpPr>
            <p:cNvPr id="88079" name="Text Box 11"/>
            <p:cNvSpPr txBox="1">
              <a:spLocks noChangeArrowheads="1"/>
            </p:cNvSpPr>
            <p:nvPr/>
          </p:nvSpPr>
          <p:spPr bwMode="auto">
            <a:xfrm>
              <a:off x="4044" y="2154"/>
              <a:ext cx="288" cy="276"/>
            </a:xfrm>
            <a:prstGeom prst="rect">
              <a:avLst/>
            </a:prstGeom>
            <a:noFill/>
            <a:ln w="9525">
              <a:noFill/>
              <a:miter lim="800000"/>
              <a:headEnd/>
              <a:tailEnd/>
            </a:ln>
          </p:spPr>
          <p:txBody>
            <a:bodyPr>
              <a:spAutoFit/>
            </a:bodyPr>
            <a:lstStyle/>
            <a:p>
              <a:pPr eaLnBrk="1" hangingPunct="1">
                <a:spcBef>
                  <a:spcPct val="50000"/>
                </a:spcBef>
              </a:pPr>
              <a:r>
                <a:rPr lang="en-US" altLang="en-US"/>
                <a:t>B</a:t>
              </a:r>
            </a:p>
          </p:txBody>
        </p:sp>
        <p:sp>
          <p:nvSpPr>
            <p:cNvPr id="88080" name="Text Box 12"/>
            <p:cNvSpPr txBox="1">
              <a:spLocks noChangeArrowheads="1"/>
            </p:cNvSpPr>
            <p:nvPr/>
          </p:nvSpPr>
          <p:spPr bwMode="auto">
            <a:xfrm>
              <a:off x="1947" y="3696"/>
              <a:ext cx="288" cy="276"/>
            </a:xfrm>
            <a:prstGeom prst="rect">
              <a:avLst/>
            </a:prstGeom>
            <a:noFill/>
            <a:ln w="9525">
              <a:noFill/>
              <a:miter lim="800000"/>
              <a:headEnd/>
              <a:tailEnd/>
            </a:ln>
          </p:spPr>
          <p:txBody>
            <a:bodyPr>
              <a:spAutoFit/>
            </a:bodyPr>
            <a:lstStyle/>
            <a:p>
              <a:pPr eaLnBrk="1" hangingPunct="1">
                <a:spcBef>
                  <a:spcPct val="50000"/>
                </a:spcBef>
              </a:pPr>
              <a:r>
                <a:rPr lang="en-US" altLang="en-US"/>
                <a:t>C</a:t>
              </a:r>
            </a:p>
          </p:txBody>
        </p:sp>
        <p:sp>
          <p:nvSpPr>
            <p:cNvPr id="88081" name="Text Box 13"/>
            <p:cNvSpPr txBox="1">
              <a:spLocks noChangeArrowheads="1"/>
            </p:cNvSpPr>
            <p:nvPr/>
          </p:nvSpPr>
          <p:spPr bwMode="auto">
            <a:xfrm>
              <a:off x="3988" y="3670"/>
              <a:ext cx="287" cy="276"/>
            </a:xfrm>
            <a:prstGeom prst="rect">
              <a:avLst/>
            </a:prstGeom>
            <a:noFill/>
            <a:ln w="9525">
              <a:noFill/>
              <a:miter lim="800000"/>
              <a:headEnd/>
              <a:tailEnd/>
            </a:ln>
          </p:spPr>
          <p:txBody>
            <a:bodyPr>
              <a:spAutoFit/>
            </a:bodyPr>
            <a:lstStyle/>
            <a:p>
              <a:pPr eaLnBrk="1" hangingPunct="1">
                <a:spcBef>
                  <a:spcPct val="50000"/>
                </a:spcBef>
              </a:pPr>
              <a:r>
                <a:rPr lang="en-US" altLang="en-US"/>
                <a:t>D</a:t>
              </a:r>
            </a:p>
          </p:txBody>
        </p:sp>
      </p:grpSp>
      <p:sp>
        <p:nvSpPr>
          <p:cNvPr id="453646" name="Text Box 14"/>
          <p:cNvSpPr txBox="1">
            <a:spLocks noChangeArrowheads="1"/>
          </p:cNvSpPr>
          <p:nvPr/>
        </p:nvSpPr>
        <p:spPr bwMode="auto">
          <a:xfrm>
            <a:off x="514350" y="1647825"/>
            <a:ext cx="2971800" cy="646331"/>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en-US" b="0" dirty="0"/>
              <a:t>Imagine the two samples were data collected</a:t>
            </a:r>
          </a:p>
        </p:txBody>
      </p:sp>
      <p:sp>
        <p:nvSpPr>
          <p:cNvPr id="453647" name="Text Box 15"/>
          <p:cNvSpPr txBox="1">
            <a:spLocks noChangeArrowheads="1"/>
          </p:cNvSpPr>
          <p:nvPr/>
        </p:nvSpPr>
        <p:spPr bwMode="auto">
          <a:xfrm>
            <a:off x="538163" y="3829050"/>
            <a:ext cx="2971800" cy="1200329"/>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en-US" b="0" dirty="0"/>
              <a:t>If the two data sets are not similar, most probably they have been generated by two different processes</a:t>
            </a:r>
          </a:p>
        </p:txBody>
      </p:sp>
      <p:sp>
        <p:nvSpPr>
          <p:cNvPr id="88069" name="Rectangle 2"/>
          <p:cNvSpPr>
            <a:spLocks noGrp="1" noChangeArrowheads="1"/>
          </p:cNvSpPr>
          <p:nvPr>
            <p:ph type="title"/>
          </p:nvPr>
        </p:nvSpPr>
        <p:spPr>
          <a:xfrm>
            <a:off x="514350" y="1295400"/>
            <a:ext cx="7696200" cy="533400"/>
          </a:xfrm>
          <a:noFill/>
        </p:spPr>
        <p:txBody>
          <a:bodyPr/>
          <a:lstStyle/>
          <a:p>
            <a:pPr eaLnBrk="1" hangingPunct="1"/>
            <a:r>
              <a:rPr lang="en-US" altLang="en-US" sz="1800" b="0" dirty="0"/>
              <a:t>F Test, also known as ANOVA (Analysis Of Variance) -</a:t>
            </a:r>
          </a:p>
        </p:txBody>
      </p:sp>
      <p:sp>
        <p:nvSpPr>
          <p:cNvPr id="453649" name="Rectangle 17"/>
          <p:cNvSpPr>
            <a:spLocks noChangeArrowheads="1"/>
          </p:cNvSpPr>
          <p:nvPr/>
        </p:nvSpPr>
        <p:spPr bwMode="auto">
          <a:xfrm>
            <a:off x="416376" y="3505200"/>
            <a:ext cx="3124200" cy="2209800"/>
          </a:xfrm>
          <a:prstGeom prst="rect">
            <a:avLst/>
          </a:prstGeom>
          <a:solidFill>
            <a:schemeClr val="bg1"/>
          </a:solidFill>
          <a:ln w="3175">
            <a:noFill/>
            <a:miter lim="800000"/>
            <a:headEnd/>
            <a:tailEnd/>
          </a:ln>
          <a:effectLst>
            <a:prstShdw prst="shdw17" dist="17961" dir="2700000">
              <a:schemeClr val="bg1">
                <a:gamma/>
                <a:shade val="60000"/>
                <a:invGamma/>
              </a:schemeClr>
            </a:prstShdw>
          </a:effectLst>
        </p:spPr>
        <p:txBody>
          <a:bodyPr wrap="none" anchor="ctr"/>
          <a:lstStyle/>
          <a:p>
            <a:pPr eaLnBrk="1" hangingPunct="1">
              <a:defRPr/>
            </a:pPr>
            <a:endParaRPr lang="en-US"/>
          </a:p>
        </p:txBody>
      </p:sp>
      <p:sp>
        <p:nvSpPr>
          <p:cNvPr id="18"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ltLang="en-US" b="1" dirty="0">
                <a:latin typeface="+mj-lt"/>
                <a:cs typeface="Arial"/>
              </a:rPr>
              <a:t>To explain F Stats</a:t>
            </a:r>
            <a:endParaRPr kumimoji="0" lang="en-US" altLang="en-US" sz="1800" b="1" i="0" u="none" strike="noStrike" kern="1200" cap="none" spc="0" normalizeH="0" baseline="0" noProof="0" dirty="0">
              <a:ln>
                <a:noFill/>
              </a:ln>
              <a:solidFill>
                <a:schemeClr val="tx1"/>
              </a:solidFill>
              <a:effectLst/>
              <a:uLnTx/>
              <a:uFillTx/>
              <a:latin typeface="+mj-lt"/>
              <a:ea typeface="+mn-ea"/>
              <a:cs typeface="Arial"/>
            </a:endParaRPr>
          </a:p>
        </p:txBody>
      </p:sp>
    </p:spTree>
    <p:extLst>
      <p:ext uri="{BB962C8B-B14F-4D97-AF65-F5344CB8AC3E}">
        <p14:creationId xmlns:p14="http://schemas.microsoft.com/office/powerpoint/2010/main" val="3719868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36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276600" y="2895600"/>
            <a:ext cx="2819400" cy="369332"/>
          </a:xfrm>
        </p:spPr>
        <p:txBody>
          <a:bodyPr wrap="square">
            <a:spAutoFit/>
          </a:bodyPr>
          <a:lstStyle/>
          <a:p>
            <a:pPr marL="0" indent="0" algn="ctr">
              <a:buNone/>
            </a:pPr>
            <a:r>
              <a:rPr lang="en-IN" sz="1800" b="1" u="sng" dirty="0" err="1"/>
              <a:t>ThankYou</a:t>
            </a:r>
            <a:endParaRPr lang="en-IN" sz="1800" b="1" u="sng" dirty="0"/>
          </a:p>
        </p:txBody>
      </p:sp>
    </p:spTree>
    <p:extLst>
      <p:ext uri="{BB962C8B-B14F-4D97-AF65-F5344CB8AC3E}">
        <p14:creationId xmlns:p14="http://schemas.microsoft.com/office/powerpoint/2010/main" val="2848496184"/>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15352" y="1295400"/>
            <a:ext cx="8795664" cy="5392245"/>
          </a:xfrm>
          <a:prstGeom prst="rect">
            <a:avLst/>
          </a:prstGeom>
          <a:noFill/>
        </p:spPr>
        <p:txBody>
          <a:bodyPr wrap="square">
            <a:spAutoFit/>
          </a:bodyPr>
          <a:lstStyle/>
          <a:p>
            <a:pPr marL="53975" defTabSz="457200" fontAlgn="auto">
              <a:spcBef>
                <a:spcPct val="20000"/>
              </a:spcBef>
              <a:spcAft>
                <a:spcPts val="0"/>
              </a:spcAft>
            </a:pPr>
            <a:r>
              <a:rPr lang="en-IN" sz="1400" dirty="0"/>
              <a:t>All models are impacted by three types of errors which reduce their predicting power. </a:t>
            </a:r>
          </a:p>
          <a:p>
            <a:pPr marL="396875" indent="-342900" defTabSz="457200" fontAlgn="auto">
              <a:spcBef>
                <a:spcPct val="20000"/>
              </a:spcBef>
              <a:spcAft>
                <a:spcPts val="0"/>
              </a:spcAft>
              <a:buFont typeface="+mj-lt"/>
              <a:buAutoNum type="arabicPeriod"/>
            </a:pPr>
            <a:r>
              <a:rPr lang="en-IN" sz="1400" dirty="0"/>
              <a:t>Variance errors</a:t>
            </a:r>
          </a:p>
          <a:p>
            <a:pPr marL="396875" indent="-342900" defTabSz="457200" fontAlgn="auto">
              <a:spcBef>
                <a:spcPct val="20000"/>
              </a:spcBef>
              <a:spcAft>
                <a:spcPts val="0"/>
              </a:spcAft>
              <a:buFont typeface="+mj-lt"/>
              <a:buAutoNum type="arabicPeriod"/>
            </a:pPr>
            <a:r>
              <a:rPr lang="en-IN" sz="1400" dirty="0"/>
              <a:t>Bias error</a:t>
            </a:r>
          </a:p>
          <a:p>
            <a:pPr marL="396875" indent="-342900" defTabSz="457200" fontAlgn="auto">
              <a:spcBef>
                <a:spcPct val="20000"/>
              </a:spcBef>
              <a:spcAft>
                <a:spcPts val="0"/>
              </a:spcAft>
              <a:buFont typeface="+mj-lt"/>
              <a:buAutoNum type="arabicPeriod"/>
            </a:pPr>
            <a:r>
              <a:rPr lang="en-IN" sz="1400" dirty="0"/>
              <a:t>Random errors</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Variance errors </a:t>
            </a:r>
          </a:p>
          <a:p>
            <a:pPr marL="396875" indent="-342900" defTabSz="457200" fontAlgn="auto">
              <a:spcBef>
                <a:spcPct val="20000"/>
              </a:spcBef>
              <a:spcAft>
                <a:spcPts val="0"/>
              </a:spcAft>
              <a:buAutoNum type="arabicPeriod"/>
            </a:pPr>
            <a:r>
              <a:rPr lang="en-IN" sz="1400" dirty="0"/>
              <a:t>Caused by the random factors that impact the process that generate the data</a:t>
            </a:r>
          </a:p>
          <a:p>
            <a:pPr marL="396875" indent="-342900" defTabSz="457200" fontAlgn="auto">
              <a:spcBef>
                <a:spcPct val="20000"/>
              </a:spcBef>
              <a:spcAft>
                <a:spcPts val="0"/>
              </a:spcAft>
              <a:buAutoNum type="arabicPeriod"/>
            </a:pPr>
            <a:r>
              <a:rPr lang="en-IN" sz="1400" dirty="0"/>
              <a:t>The population / universe, representing the infinite data points continuously jiggle</a:t>
            </a:r>
          </a:p>
          <a:p>
            <a:pPr marL="396875" indent="-342900" defTabSz="457200" fontAlgn="auto">
              <a:spcBef>
                <a:spcPct val="20000"/>
              </a:spcBef>
              <a:spcAft>
                <a:spcPts val="0"/>
              </a:spcAft>
              <a:buAutoNum type="arabicPeriod"/>
            </a:pPr>
            <a:r>
              <a:rPr lang="en-IN" sz="1400" dirty="0"/>
              <a:t>Sample drawn from such universe is a snapshot of a small part of the universe</a:t>
            </a:r>
          </a:p>
          <a:p>
            <a:pPr marL="396875" indent="-342900" defTabSz="457200" fontAlgn="auto">
              <a:spcBef>
                <a:spcPct val="20000"/>
              </a:spcBef>
              <a:spcAft>
                <a:spcPts val="0"/>
              </a:spcAft>
              <a:buAutoNum type="arabicPeriod"/>
            </a:pPr>
            <a:r>
              <a:rPr lang="en-IN" sz="1400" dirty="0"/>
              <a:t>The model based on a sample will perform differently on different samples</a:t>
            </a:r>
          </a:p>
          <a:p>
            <a:pPr marL="396875" indent="-342900" defTabSz="457200" fontAlgn="auto">
              <a:spcBef>
                <a:spcPct val="20000"/>
              </a:spcBef>
              <a:spcAft>
                <a:spcPts val="0"/>
              </a:spcAft>
              <a:buAutoNum type="arabicPeriod"/>
            </a:pPr>
            <a:r>
              <a:rPr lang="en-IN" sz="1400" dirty="0"/>
              <a:t>Variance errors increase with increase in number of attributes in the model due to increase in degrees of freedom for the data points to wriggle in</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Bias errors </a:t>
            </a:r>
          </a:p>
          <a:p>
            <a:pPr marL="396875" indent="-342900" defTabSz="457200" fontAlgn="auto">
              <a:spcBef>
                <a:spcPct val="20000"/>
              </a:spcBef>
              <a:spcAft>
                <a:spcPts val="0"/>
              </a:spcAft>
              <a:buAutoNum type="arabicPeriod"/>
            </a:pPr>
            <a:r>
              <a:rPr lang="en-IN" sz="1400" dirty="0"/>
              <a:t>Caused by our selection of the attributes and our interpretation of their influence on each other</a:t>
            </a:r>
          </a:p>
          <a:p>
            <a:pPr marL="396875" indent="-342900" defTabSz="457200" fontAlgn="auto">
              <a:spcBef>
                <a:spcPct val="20000"/>
              </a:spcBef>
              <a:spcAft>
                <a:spcPts val="0"/>
              </a:spcAft>
              <a:buAutoNum type="arabicPeriod"/>
            </a:pPr>
            <a:r>
              <a:rPr lang="en-IN" sz="1400" dirty="0"/>
              <a:t>The real model in the universe / population may have many more attributes and the attributes interacting in different ways not reflected in our model</a:t>
            </a:r>
          </a:p>
          <a:p>
            <a:pPr marL="396875" indent="-342900" defTabSz="457200" fontAlgn="auto">
              <a:spcBef>
                <a:spcPct val="20000"/>
              </a:spcBef>
              <a:spcAft>
                <a:spcPts val="0"/>
              </a:spcAft>
              <a:buAutoNum type="arabicPeriod"/>
            </a:pPr>
            <a:endParaRPr lang="en-IN" sz="1400" dirty="0"/>
          </a:p>
          <a:p>
            <a:pPr marL="53975" defTabSz="457200" fontAlgn="auto">
              <a:spcBef>
                <a:spcPct val="20000"/>
              </a:spcBef>
              <a:spcAft>
                <a:spcPts val="0"/>
              </a:spcAft>
            </a:pPr>
            <a:r>
              <a:rPr lang="en-IN" sz="1400" dirty="0"/>
              <a:t>Random errors</a:t>
            </a:r>
          </a:p>
          <a:p>
            <a:pPr marL="396875" indent="-342900" defTabSz="457200" fontAlgn="auto">
              <a:spcBef>
                <a:spcPct val="20000"/>
              </a:spcBef>
              <a:spcAft>
                <a:spcPts val="0"/>
              </a:spcAft>
              <a:buAutoNum type="arabicPeriod"/>
            </a:pPr>
            <a:r>
              <a:rPr lang="en-IN" sz="1400" dirty="0"/>
              <a:t>Caused by unknown factors. They cannot be modelled</a:t>
            </a:r>
          </a:p>
          <a:p>
            <a:pPr marL="396875" indent="-342900" defTabSz="457200" fontAlgn="auto">
              <a:spcBef>
                <a:spcPct val="20000"/>
              </a:spcBef>
              <a:spcAft>
                <a:spcPts val="0"/>
              </a:spcAft>
              <a:buAutoNum type="arabicPeriod"/>
            </a:pPr>
            <a:endParaRPr lang="en-IN" sz="1400" dirty="0"/>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Modelling Errors</a:t>
            </a:r>
            <a:endParaRPr lang="en-US" sz="1800" dirty="0"/>
          </a:p>
        </p:txBody>
      </p:sp>
    </p:spTree>
    <p:extLst>
      <p:ext uri="{BB962C8B-B14F-4D97-AF65-F5344CB8AC3E}">
        <p14:creationId xmlns:p14="http://schemas.microsoft.com/office/powerpoint/2010/main" val="2417110571"/>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ormal curve for powerpoint">
            <a:extLst>
              <a:ext uri="{FF2B5EF4-FFF2-40B4-BE49-F238E27FC236}">
                <a16:creationId xmlns:a16="http://schemas.microsoft.com/office/drawing/2014/main" id="{CA345525-E583-49A7-9230-921015F8E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57200" y="3505200"/>
            <a:ext cx="5029200" cy="1009816"/>
          </a:xfrm>
          <a:prstGeom prst="rect">
            <a:avLst/>
          </a:prstGeom>
          <a:noFill/>
          <a:extLst>
            <a:ext uri="{909E8E84-426E-40DD-AFC4-6F175D3DCCD1}">
              <a14:hiddenFill xmlns:a14="http://schemas.microsoft.com/office/drawing/2010/main">
                <a:solidFill>
                  <a:srgbClr val="FFFFFF"/>
                </a:solidFill>
              </a14:hiddenFill>
            </a:ext>
          </a:extLst>
        </p:spPr>
      </p:pic>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a:latin typeface="Arial" charset="0"/>
              </a:rPr>
              <a:t>	Modelling </a:t>
            </a:r>
            <a:r>
              <a:rPr lang="en-US" altLang="en-US" u="sng" dirty="0">
                <a:latin typeface="Arial" charset="0"/>
              </a:rPr>
              <a:t>Errors – Variance error</a:t>
            </a:r>
            <a:endParaRPr lang="en-US" sz="1800" dirty="0"/>
          </a:p>
        </p:txBody>
      </p:sp>
      <p:pic>
        <p:nvPicPr>
          <p:cNvPr id="13" name="Picture 12">
            <a:extLst>
              <a:ext uri="{FF2B5EF4-FFF2-40B4-BE49-F238E27FC236}">
                <a16:creationId xmlns:a16="http://schemas.microsoft.com/office/drawing/2014/main" id="{36071BD2-BD52-446A-BCF6-0D06F5680B1F}"/>
              </a:ext>
            </a:extLst>
          </p:cNvPr>
          <p:cNvPicPr>
            <a:picLocks noChangeAspect="1"/>
          </p:cNvPicPr>
          <p:nvPr/>
        </p:nvPicPr>
        <p:blipFill>
          <a:blip r:embed="rId6"/>
          <a:stretch>
            <a:fillRect/>
          </a:stretch>
        </p:blipFill>
        <p:spPr>
          <a:xfrm rot="1428724">
            <a:off x="4988617" y="3946493"/>
            <a:ext cx="694595" cy="378070"/>
          </a:xfrm>
          <a:prstGeom prst="rect">
            <a:avLst/>
          </a:prstGeom>
        </p:spPr>
      </p:pic>
      <p:sp>
        <p:nvSpPr>
          <p:cNvPr id="19" name="TextBox 18">
            <a:extLst>
              <a:ext uri="{FF2B5EF4-FFF2-40B4-BE49-F238E27FC236}">
                <a16:creationId xmlns:a16="http://schemas.microsoft.com/office/drawing/2014/main" id="{DB0DC5C9-1E91-4A93-A51F-54A1AE3DEEA7}"/>
              </a:ext>
            </a:extLst>
          </p:cNvPr>
          <p:cNvSpPr txBox="1"/>
          <p:nvPr/>
        </p:nvSpPr>
        <p:spPr>
          <a:xfrm>
            <a:off x="1487719" y="3503089"/>
            <a:ext cx="2362200" cy="366034"/>
          </a:xfrm>
          <a:prstGeom prst="rect">
            <a:avLst/>
          </a:prstGeom>
          <a:noFill/>
        </p:spPr>
        <p:txBody>
          <a:bodyPr wrap="square" rtlCol="0">
            <a:spAutoFit/>
          </a:bodyPr>
          <a:lstStyle/>
          <a:p>
            <a:r>
              <a:rPr lang="en-US" dirty="0"/>
              <a:t>Universe / Population</a:t>
            </a:r>
          </a:p>
        </p:txBody>
      </p:sp>
      <p:sp>
        <p:nvSpPr>
          <p:cNvPr id="23" name="TextBox 22">
            <a:extLst>
              <a:ext uri="{FF2B5EF4-FFF2-40B4-BE49-F238E27FC236}">
                <a16:creationId xmlns:a16="http://schemas.microsoft.com/office/drawing/2014/main" id="{F743A27E-D8ED-4890-B8F3-33ED5EE065C3}"/>
              </a:ext>
            </a:extLst>
          </p:cNvPr>
          <p:cNvSpPr txBox="1"/>
          <p:nvPr/>
        </p:nvSpPr>
        <p:spPr>
          <a:xfrm>
            <a:off x="5943600" y="5531983"/>
            <a:ext cx="2362200" cy="366034"/>
          </a:xfrm>
          <a:prstGeom prst="rect">
            <a:avLst/>
          </a:prstGeom>
          <a:noFill/>
        </p:spPr>
        <p:txBody>
          <a:bodyPr wrap="square" rtlCol="0">
            <a:spAutoFit/>
          </a:bodyPr>
          <a:lstStyle/>
          <a:p>
            <a:r>
              <a:rPr lang="en-US" dirty="0"/>
              <a:t>Sample / snapshot</a:t>
            </a:r>
          </a:p>
        </p:txBody>
      </p:sp>
      <p:pic>
        <p:nvPicPr>
          <p:cNvPr id="14" name="Picture 13">
            <a:extLst>
              <a:ext uri="{FF2B5EF4-FFF2-40B4-BE49-F238E27FC236}">
                <a16:creationId xmlns:a16="http://schemas.microsoft.com/office/drawing/2014/main" id="{98E266AF-73E5-416A-856C-35F3F59EE594}"/>
              </a:ext>
            </a:extLst>
          </p:cNvPr>
          <p:cNvPicPr>
            <a:picLocks noChangeAspect="1"/>
          </p:cNvPicPr>
          <p:nvPr/>
        </p:nvPicPr>
        <p:blipFill>
          <a:blip r:embed="rId7"/>
          <a:stretch>
            <a:fillRect/>
          </a:stretch>
        </p:blipFill>
        <p:spPr>
          <a:xfrm>
            <a:off x="6580232" y="3247859"/>
            <a:ext cx="876300" cy="781050"/>
          </a:xfrm>
          <a:prstGeom prst="rect">
            <a:avLst/>
          </a:prstGeom>
        </p:spPr>
      </p:pic>
      <p:cxnSp>
        <p:nvCxnSpPr>
          <p:cNvPr id="25" name="Straight Connector 24">
            <a:extLst>
              <a:ext uri="{FF2B5EF4-FFF2-40B4-BE49-F238E27FC236}">
                <a16:creationId xmlns:a16="http://schemas.microsoft.com/office/drawing/2014/main" id="{CF564FCA-A382-45BB-9B88-35DD332C0FA9}"/>
              </a:ext>
            </a:extLst>
          </p:cNvPr>
          <p:cNvCxnSpPr/>
          <p:nvPr/>
        </p:nvCxnSpPr>
        <p:spPr>
          <a:xfrm>
            <a:off x="6324600" y="3200400"/>
            <a:ext cx="0" cy="109156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4ABED59-B4E0-466C-8366-E88851BB8111}"/>
              </a:ext>
            </a:extLst>
          </p:cNvPr>
          <p:cNvCxnSpPr>
            <a:cxnSpLocks/>
          </p:cNvCxnSpPr>
          <p:nvPr/>
        </p:nvCxnSpPr>
        <p:spPr>
          <a:xfrm flipV="1">
            <a:off x="6256382" y="4172848"/>
            <a:ext cx="1524000" cy="7373"/>
          </a:xfrm>
          <a:prstGeom prst="line">
            <a:avLst/>
          </a:prstGeom>
        </p:spPr>
        <p:style>
          <a:lnRef idx="1">
            <a:schemeClr val="accent6"/>
          </a:lnRef>
          <a:fillRef idx="0">
            <a:schemeClr val="accent6"/>
          </a:fillRef>
          <a:effectRef idx="0">
            <a:schemeClr val="accent6"/>
          </a:effectRef>
          <a:fontRef idx="minor">
            <a:schemeClr val="tx1"/>
          </a:fontRef>
        </p:style>
      </p:cxnSp>
      <p:grpSp>
        <p:nvGrpSpPr>
          <p:cNvPr id="40" name="Group 39">
            <a:extLst>
              <a:ext uri="{FF2B5EF4-FFF2-40B4-BE49-F238E27FC236}">
                <a16:creationId xmlns:a16="http://schemas.microsoft.com/office/drawing/2014/main" id="{582AB4FD-D68F-4AA4-A4C4-A24509DF95F1}"/>
              </a:ext>
            </a:extLst>
          </p:cNvPr>
          <p:cNvGrpSpPr/>
          <p:nvPr/>
        </p:nvGrpSpPr>
        <p:grpSpPr>
          <a:xfrm>
            <a:off x="6324600" y="4448689"/>
            <a:ext cx="1600200" cy="1083294"/>
            <a:chOff x="6324600" y="4448689"/>
            <a:chExt cx="1600200" cy="1083294"/>
          </a:xfrm>
        </p:grpSpPr>
        <p:pic>
          <p:nvPicPr>
            <p:cNvPr id="32" name="Picture 31">
              <a:extLst>
                <a:ext uri="{FF2B5EF4-FFF2-40B4-BE49-F238E27FC236}">
                  <a16:creationId xmlns:a16="http://schemas.microsoft.com/office/drawing/2014/main" id="{10EF6864-1D67-45DA-B68B-6DEF5B1D9120}"/>
                </a:ext>
              </a:extLst>
            </p:cNvPr>
            <p:cNvPicPr>
              <a:picLocks noChangeAspect="1"/>
            </p:cNvPicPr>
            <p:nvPr/>
          </p:nvPicPr>
          <p:blipFill>
            <a:blip r:embed="rId7"/>
            <a:stretch>
              <a:fillRect/>
            </a:stretch>
          </p:blipFill>
          <p:spPr>
            <a:xfrm rot="1746091">
              <a:off x="6663083" y="4490413"/>
              <a:ext cx="930540" cy="829394"/>
            </a:xfrm>
            <a:prstGeom prst="rect">
              <a:avLst/>
            </a:prstGeom>
          </p:spPr>
        </p:pic>
        <p:cxnSp>
          <p:nvCxnSpPr>
            <p:cNvPr id="33" name="Straight Connector 32">
              <a:extLst>
                <a:ext uri="{FF2B5EF4-FFF2-40B4-BE49-F238E27FC236}">
                  <a16:creationId xmlns:a16="http://schemas.microsoft.com/office/drawing/2014/main" id="{ACECB37F-7561-4476-888E-E4486A4617DE}"/>
                </a:ext>
              </a:extLst>
            </p:cNvPr>
            <p:cNvCxnSpPr>
              <a:cxnSpLocks/>
            </p:cNvCxnSpPr>
            <p:nvPr/>
          </p:nvCxnSpPr>
          <p:spPr>
            <a:xfrm>
              <a:off x="6324600" y="4448689"/>
              <a:ext cx="1" cy="10832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4AEAD4BE-4798-4628-BCD9-7A4A8C6B914D}"/>
                </a:ext>
              </a:extLst>
            </p:cNvPr>
            <p:cNvCxnSpPr>
              <a:cxnSpLocks/>
            </p:cNvCxnSpPr>
            <p:nvPr/>
          </p:nvCxnSpPr>
          <p:spPr>
            <a:xfrm flipV="1">
              <a:off x="6324600" y="5380671"/>
              <a:ext cx="1600200" cy="27284"/>
            </a:xfrm>
            <a:prstGeom prst="line">
              <a:avLst/>
            </a:prstGeom>
          </p:spPr>
          <p:style>
            <a:lnRef idx="1">
              <a:schemeClr val="accent6"/>
            </a:lnRef>
            <a:fillRef idx="0">
              <a:schemeClr val="accent6"/>
            </a:fillRef>
            <a:effectRef idx="0">
              <a:schemeClr val="accent6"/>
            </a:effectRef>
            <a:fontRef idx="minor">
              <a:schemeClr val="tx1"/>
            </a:fontRef>
          </p:style>
        </p:cxnSp>
      </p:grpSp>
      <p:sp>
        <p:nvSpPr>
          <p:cNvPr id="39" name="TextBox 38">
            <a:extLst>
              <a:ext uri="{FF2B5EF4-FFF2-40B4-BE49-F238E27FC236}">
                <a16:creationId xmlns:a16="http://schemas.microsoft.com/office/drawing/2014/main" id="{1C7F5849-C7C8-401F-96CE-BBCCAEA44F17}"/>
              </a:ext>
            </a:extLst>
          </p:cNvPr>
          <p:cNvSpPr txBox="1"/>
          <p:nvPr/>
        </p:nvSpPr>
        <p:spPr>
          <a:xfrm>
            <a:off x="7924800" y="3662362"/>
            <a:ext cx="685800" cy="246221"/>
          </a:xfrm>
          <a:prstGeom prst="rect">
            <a:avLst/>
          </a:prstGeom>
          <a:noFill/>
        </p:spPr>
        <p:txBody>
          <a:bodyPr wrap="square" rtlCol="0">
            <a:spAutoFit/>
          </a:bodyPr>
          <a:lstStyle/>
          <a:p>
            <a:r>
              <a:rPr lang="en-US" sz="1000" dirty="0"/>
              <a:t>Time T1</a:t>
            </a:r>
          </a:p>
        </p:txBody>
      </p:sp>
      <p:sp>
        <p:nvSpPr>
          <p:cNvPr id="42" name="TextBox 41">
            <a:extLst>
              <a:ext uri="{FF2B5EF4-FFF2-40B4-BE49-F238E27FC236}">
                <a16:creationId xmlns:a16="http://schemas.microsoft.com/office/drawing/2014/main" id="{092DEAD4-CD06-4D79-B9CD-10145FEC941F}"/>
              </a:ext>
            </a:extLst>
          </p:cNvPr>
          <p:cNvSpPr txBox="1"/>
          <p:nvPr/>
        </p:nvSpPr>
        <p:spPr>
          <a:xfrm>
            <a:off x="7924800" y="4782979"/>
            <a:ext cx="685800" cy="246221"/>
          </a:xfrm>
          <a:prstGeom prst="rect">
            <a:avLst/>
          </a:prstGeom>
          <a:noFill/>
        </p:spPr>
        <p:txBody>
          <a:bodyPr wrap="square" rtlCol="0">
            <a:spAutoFit/>
          </a:bodyPr>
          <a:lstStyle/>
          <a:p>
            <a:r>
              <a:rPr lang="en-US" sz="1000" dirty="0"/>
              <a:t>Time T2</a:t>
            </a:r>
          </a:p>
        </p:txBody>
      </p:sp>
      <p:sp>
        <p:nvSpPr>
          <p:cNvPr id="41" name="Arc 40">
            <a:extLst>
              <a:ext uri="{FF2B5EF4-FFF2-40B4-BE49-F238E27FC236}">
                <a16:creationId xmlns:a16="http://schemas.microsoft.com/office/drawing/2014/main" id="{F13C5528-CD1D-4B63-B2A6-9F46F5DC66A5}"/>
              </a:ext>
            </a:extLst>
          </p:cNvPr>
          <p:cNvSpPr/>
          <p:nvPr/>
        </p:nvSpPr>
        <p:spPr>
          <a:xfrm>
            <a:off x="6248400" y="34290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DD4539F1-6781-4D36-B37E-FD01B917ADEE}"/>
              </a:ext>
            </a:extLst>
          </p:cNvPr>
          <p:cNvSpPr/>
          <p:nvPr/>
        </p:nvSpPr>
        <p:spPr>
          <a:xfrm>
            <a:off x="6172200" y="47244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C182A76F-AE97-4B19-A48E-4D113E79CD3A}"/>
              </a:ext>
            </a:extLst>
          </p:cNvPr>
          <p:cNvSpPr/>
          <p:nvPr/>
        </p:nvSpPr>
        <p:spPr>
          <a:xfrm>
            <a:off x="5867400" y="2895600"/>
            <a:ext cx="3124200" cy="142906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Brownian Motion - nanoparticles in water">
            <a:hlinkClick r:id="" action="ppaction://media"/>
            <a:extLst>
              <a:ext uri="{FF2B5EF4-FFF2-40B4-BE49-F238E27FC236}">
                <a16:creationId xmlns:a16="http://schemas.microsoft.com/office/drawing/2014/main" id="{ED41699A-4491-4AC4-A99B-E652BC85F12E}"/>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21000" contrast="96000"/>
          </a:blip>
          <a:stretch>
            <a:fillRect/>
          </a:stretch>
        </p:blipFill>
        <p:spPr>
          <a:xfrm>
            <a:off x="820519" y="1434746"/>
            <a:ext cx="3903881" cy="2072566"/>
          </a:xfrm>
          <a:prstGeom prst="rect">
            <a:avLst/>
          </a:prstGeom>
        </p:spPr>
      </p:pic>
      <p:cxnSp>
        <p:nvCxnSpPr>
          <p:cNvPr id="27" name="Straight Arrow Connector 26">
            <a:extLst>
              <a:ext uri="{FF2B5EF4-FFF2-40B4-BE49-F238E27FC236}">
                <a16:creationId xmlns:a16="http://schemas.microsoft.com/office/drawing/2014/main" id="{59B0B443-2198-4E2B-9544-9197F5DF74DC}"/>
              </a:ext>
            </a:extLst>
          </p:cNvPr>
          <p:cNvCxnSpPr>
            <a:cxnSpLocks/>
          </p:cNvCxnSpPr>
          <p:nvPr/>
        </p:nvCxnSpPr>
        <p:spPr>
          <a:xfrm>
            <a:off x="533400" y="3505200"/>
            <a:ext cx="53117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9B9B13-9F84-4572-9689-0073ED149798}"/>
              </a:ext>
            </a:extLst>
          </p:cNvPr>
          <p:cNvCxnSpPr>
            <a:cxnSpLocks/>
          </p:cNvCxnSpPr>
          <p:nvPr/>
        </p:nvCxnSpPr>
        <p:spPr>
          <a:xfrm flipV="1">
            <a:off x="838200" y="990600"/>
            <a:ext cx="0" cy="2939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2" descr="Image result for normal curve for powerpoint">
            <a:extLst>
              <a:ext uri="{FF2B5EF4-FFF2-40B4-BE49-F238E27FC236}">
                <a16:creationId xmlns:a16="http://schemas.microsoft.com/office/drawing/2014/main" id="{6A2B01B8-B03D-4632-8E5C-708BE56D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99995" y="2160369"/>
            <a:ext cx="2450772" cy="8732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7B16E1C-245C-49D3-8919-3E67942AD941}"/>
              </a:ext>
            </a:extLst>
          </p:cNvPr>
          <p:cNvSpPr/>
          <p:nvPr/>
        </p:nvSpPr>
        <p:spPr>
          <a:xfrm>
            <a:off x="5910943" y="4385013"/>
            <a:ext cx="3124200" cy="116571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CDC3858-8190-4C90-A311-073CB317D85B}"/>
              </a:ext>
            </a:extLst>
          </p:cNvPr>
          <p:cNvPicPr>
            <a:picLocks noChangeAspect="1"/>
          </p:cNvPicPr>
          <p:nvPr/>
        </p:nvPicPr>
        <p:blipFill>
          <a:blip r:embed="rId6"/>
          <a:stretch>
            <a:fillRect/>
          </a:stretch>
        </p:blipFill>
        <p:spPr>
          <a:xfrm rot="1428724">
            <a:off x="4902521" y="4370505"/>
            <a:ext cx="694595" cy="378070"/>
          </a:xfrm>
          <a:prstGeom prst="rect">
            <a:avLst/>
          </a:prstGeom>
        </p:spPr>
      </p:pic>
    </p:spTree>
    <p:extLst>
      <p:ext uri="{BB962C8B-B14F-4D97-AF65-F5344CB8AC3E}">
        <p14:creationId xmlns:p14="http://schemas.microsoft.com/office/powerpoint/2010/main" val="358594419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84" fill="hold"/>
                                        <p:tgtEl>
                                          <p:spTgt spid="26"/>
                                        </p:tgtEl>
                                      </p:cBhvr>
                                    </p:cmd>
                                  </p:childTnLst>
                                </p:cTn>
                              </p:par>
                            </p:childTnLst>
                          </p:cTn>
                        </p:par>
                        <p:par>
                          <p:cTn id="7" fill="hold">
                            <p:stCondLst>
                              <p:cond delay="36084"/>
                            </p:stCondLst>
                            <p:childTnLst>
                              <p:par>
                                <p:cTn id="8" presetID="1" presetClass="exit"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hidden"/>
                                      </p:to>
                                    </p:set>
                                  </p:childTnLst>
                                </p:cTn>
                              </p:par>
                            </p:childTnLst>
                          </p:cTn>
                        </p:par>
                        <p:par>
                          <p:cTn id="10" fill="hold">
                            <p:stCondLst>
                              <p:cond delay="36584"/>
                            </p:stCondLst>
                            <p:childTnLst>
                              <p:par>
                                <p:cTn id="11" presetID="1" presetClass="entr" presetSubtype="0" fill="hold" grpId="0" nodeType="afterEffect">
                                  <p:stCondLst>
                                    <p:cond delay="300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200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300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6"/>
                </p:tgtEl>
              </p:cMediaNode>
            </p:video>
          </p:childTnLst>
        </p:cTn>
      </p:par>
    </p:tnLst>
    <p:bldLst>
      <p:bldP spid="41" grpId="0" animBg="1"/>
      <p:bldP spid="45" grpId="0" animBg="1"/>
      <p:bldP spid="43"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369332"/>
          </a:xfrm>
        </p:spPr>
        <p:txBody>
          <a:bodyPr wrap="square">
            <a:spAutoFit/>
          </a:bodyPr>
          <a:lstStyle/>
          <a:p>
            <a:pPr marL="342900" indent="-342900">
              <a:buNone/>
            </a:pPr>
            <a:r>
              <a:rPr lang="en-US" altLang="en-US" sz="1800" u="sng" dirty="0">
                <a:latin typeface="Arial" charset="0"/>
              </a:rPr>
              <a:t>Modelling Errors </a:t>
            </a:r>
            <a:r>
              <a:rPr lang="en-US" altLang="en-US" sz="1800" u="sng" dirty="0" err="1">
                <a:latin typeface="Arial" charset="0"/>
              </a:rPr>
              <a:t>Visaual</a:t>
            </a:r>
            <a:r>
              <a:rPr lang="en-US" altLang="en-US" sz="1800" u="sng" dirty="0">
                <a:latin typeface="Arial" charset="0"/>
              </a:rPr>
              <a:t> demo of variance in training and test data</a:t>
            </a:r>
            <a:endParaRPr lang="en-IN" sz="18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307974" y="2209800"/>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807675159"/>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638800" y="1599521"/>
            <a:ext cx="3372216" cy="2591479"/>
          </a:xfrm>
          <a:prstGeom prst="rect">
            <a:avLst/>
          </a:prstGeom>
          <a:noFill/>
        </p:spPr>
        <p:txBody>
          <a:bodyPr wrap="square">
            <a:spAutoFit/>
          </a:bodyPr>
          <a:lstStyle/>
          <a:p>
            <a:pPr marL="396875" indent="-342900" defTabSz="457200" fontAlgn="auto">
              <a:spcBef>
                <a:spcPct val="20000"/>
              </a:spcBef>
              <a:spcAft>
                <a:spcPts val="0"/>
              </a:spcAft>
              <a:buFont typeface="+mj-lt"/>
              <a:buAutoNum type="arabicPeriod"/>
            </a:pPr>
            <a:r>
              <a:rPr lang="en-IN" sz="1400" dirty="0"/>
              <a:t>We have to find the right attributes and the right number of dimensions such that the total effect of these two (indicated by black curve) minimizes.</a:t>
            </a:r>
          </a:p>
          <a:p>
            <a:pPr marL="396875" indent="-342900" defTabSz="457200" fontAlgn="auto">
              <a:spcBef>
                <a:spcPct val="20000"/>
              </a:spcBef>
              <a:spcAft>
                <a:spcPts val="0"/>
              </a:spcAft>
              <a:buFont typeface="+mj-lt"/>
              <a:buAutoNum type="arabicPeriod"/>
            </a:pPr>
            <a:endParaRPr lang="en-IN" sz="1400" dirty="0"/>
          </a:p>
          <a:p>
            <a:pPr marL="396875" indent="-342900" defTabSz="457200" fontAlgn="auto">
              <a:spcBef>
                <a:spcPct val="20000"/>
              </a:spcBef>
              <a:spcAft>
                <a:spcPts val="0"/>
              </a:spcAft>
              <a:buFont typeface="+mj-lt"/>
              <a:buAutoNum type="arabicPeriod"/>
            </a:pPr>
            <a:r>
              <a:rPr lang="en-IN" sz="1400" dirty="0"/>
              <a:t>The gap between variance curve and total error curve reflects presence of random errors in the model</a:t>
            </a:r>
          </a:p>
          <a:p>
            <a:pPr marL="396875" indent="-342900" defTabSz="457200" fontAlgn="auto">
              <a:spcBef>
                <a:spcPct val="20000"/>
              </a:spcBef>
              <a:spcAft>
                <a:spcPts val="0"/>
              </a:spcAft>
              <a:buAutoNum type="arabicPeriod"/>
            </a:pPr>
            <a:endParaRPr lang="en-IN" sz="1400" dirty="0"/>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Modelling Errors</a:t>
            </a:r>
            <a:endParaRPr lang="en-US" sz="1800" dirty="0"/>
          </a:p>
        </p:txBody>
      </p:sp>
      <p:pic>
        <p:nvPicPr>
          <p:cNvPr id="605186" name="Picture 2" descr="Image result for bias variance error"/>
          <p:cNvPicPr>
            <a:picLocks noChangeAspect="1" noChangeArrowheads="1"/>
          </p:cNvPicPr>
          <p:nvPr/>
        </p:nvPicPr>
        <p:blipFill>
          <a:blip r:embed="rId2" cstate="print"/>
          <a:srcRect/>
          <a:stretch>
            <a:fillRect/>
          </a:stretch>
        </p:blipFill>
        <p:spPr bwMode="auto">
          <a:xfrm>
            <a:off x="457199" y="1828800"/>
            <a:ext cx="5191001" cy="4038600"/>
          </a:xfrm>
          <a:prstGeom prst="rect">
            <a:avLst/>
          </a:prstGeom>
          <a:noFill/>
        </p:spPr>
      </p:pic>
      <p:cxnSp>
        <p:nvCxnSpPr>
          <p:cNvPr id="3" name="Straight Connector 2">
            <a:extLst>
              <a:ext uri="{FF2B5EF4-FFF2-40B4-BE49-F238E27FC236}">
                <a16:creationId xmlns:a16="http://schemas.microsoft.com/office/drawing/2014/main" id="{923417B6-32F2-4524-BE79-02617358F5F8}"/>
              </a:ext>
            </a:extLst>
          </p:cNvPr>
          <p:cNvCxnSpPr/>
          <p:nvPr/>
        </p:nvCxnSpPr>
        <p:spPr>
          <a:xfrm flipV="1">
            <a:off x="762000" y="3733800"/>
            <a:ext cx="2438400" cy="16764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7584908"/>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15352" y="1295400"/>
            <a:ext cx="8795664" cy="5090624"/>
          </a:xfrm>
          <a:prstGeom prst="rect">
            <a:avLst/>
          </a:prstGeom>
          <a:noFill/>
        </p:spPr>
        <p:txBody>
          <a:bodyPr wrap="square">
            <a:spAutoFit/>
          </a:bodyPr>
          <a:lstStyle/>
          <a:p>
            <a:pPr marL="53975" defTabSz="457200" fontAlgn="auto">
              <a:spcBef>
                <a:spcPct val="20000"/>
              </a:spcBef>
              <a:spcAft>
                <a:spcPts val="0"/>
              </a:spcAft>
            </a:pPr>
            <a:r>
              <a:rPr lang="en-IN" sz="1400" dirty="0"/>
              <a:t>Generalize </a:t>
            </a:r>
          </a:p>
          <a:p>
            <a:pPr marL="396875" indent="-342900" defTabSz="457200" fontAlgn="auto">
              <a:spcBef>
                <a:spcPct val="20000"/>
              </a:spcBef>
              <a:spcAft>
                <a:spcPts val="0"/>
              </a:spcAft>
              <a:buFont typeface="+mj-lt"/>
              <a:buAutoNum type="arabicPeriod"/>
            </a:pPr>
            <a:r>
              <a:rPr lang="en-IN" sz="1400" dirty="0"/>
              <a:t>Models are expected to perform well (meet least accuracy thresholds) in production (real world data)</a:t>
            </a:r>
          </a:p>
          <a:p>
            <a:pPr marL="396875" indent="-342900" defTabSz="457200" fontAlgn="auto">
              <a:spcBef>
                <a:spcPct val="20000"/>
              </a:spcBef>
              <a:spcAft>
                <a:spcPts val="0"/>
              </a:spcAft>
              <a:buFont typeface="+mj-lt"/>
              <a:buAutoNum type="arabicPeriod"/>
            </a:pPr>
            <a:r>
              <a:rPr lang="en-IN" sz="1400" dirty="0"/>
              <a:t>But data in real world is under flux / jiggle</a:t>
            </a:r>
          </a:p>
          <a:p>
            <a:pPr marL="396875" indent="-342900" defTabSz="457200" fontAlgn="auto">
              <a:spcBef>
                <a:spcPct val="20000"/>
              </a:spcBef>
              <a:spcAft>
                <a:spcPts val="0"/>
              </a:spcAft>
              <a:buFont typeface="+mj-lt"/>
              <a:buAutoNum type="arabicPeriod"/>
            </a:pPr>
            <a:r>
              <a:rPr lang="en-IN" sz="1400" dirty="0"/>
              <a:t>Models have to perform in this context of continuous jiggle. Such models are said to generalize well </a:t>
            </a:r>
          </a:p>
          <a:p>
            <a:pPr marL="396875" indent="-342900" defTabSz="457200" fontAlgn="auto">
              <a:spcBef>
                <a:spcPct val="20000"/>
              </a:spcBef>
              <a:spcAft>
                <a:spcPts val="0"/>
              </a:spcAft>
              <a:buFont typeface="+mj-lt"/>
              <a:buAutoNum type="arabicPeriod"/>
            </a:pPr>
            <a:r>
              <a:rPr lang="en-IN" sz="1400" dirty="0"/>
              <a:t>For models to generalize well, they should neither be underfit or overfit in the training data</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Underfit models</a:t>
            </a:r>
          </a:p>
          <a:p>
            <a:pPr marL="396875" indent="-342900" defTabSz="457200" fontAlgn="auto">
              <a:spcBef>
                <a:spcPct val="20000"/>
              </a:spcBef>
              <a:spcAft>
                <a:spcPts val="0"/>
              </a:spcAft>
              <a:buAutoNum type="arabicPeriod"/>
            </a:pPr>
            <a:r>
              <a:rPr lang="en-IN" sz="1400" dirty="0"/>
              <a:t>Models that are over simplified i.e. models in which the independent and dependent attributes interact in a simple linear way ( can be expressed in a linear form for e.g. y = mx + c).  </a:t>
            </a:r>
          </a:p>
          <a:p>
            <a:pPr marL="396875" indent="-342900" defTabSz="457200" fontAlgn="auto">
              <a:spcBef>
                <a:spcPct val="20000"/>
              </a:spcBef>
              <a:spcAft>
                <a:spcPts val="0"/>
              </a:spcAft>
              <a:buAutoNum type="arabicPeriod"/>
            </a:pPr>
            <a:r>
              <a:rPr lang="en-IN" sz="1400" dirty="0"/>
              <a:t>The model could have been addressed as a quadratic form such as y = m1x + m2 x^2 +C</a:t>
            </a:r>
          </a:p>
          <a:p>
            <a:pPr marL="396875" indent="-342900" defTabSz="457200" fontAlgn="auto">
              <a:spcBef>
                <a:spcPct val="20000"/>
              </a:spcBef>
              <a:spcAft>
                <a:spcPts val="0"/>
              </a:spcAft>
              <a:buAutoNum type="arabicPeriod"/>
            </a:pPr>
            <a:r>
              <a:rPr lang="en-IN" sz="1400" dirty="0"/>
              <a:t>Underfit models result in errors as they fail to capture the complex interactions among the attributes in the real world</a:t>
            </a:r>
          </a:p>
          <a:p>
            <a:pPr marL="396875" indent="-342900" defTabSz="457200" fontAlgn="auto">
              <a:spcBef>
                <a:spcPct val="20000"/>
              </a:spcBef>
              <a:spcAft>
                <a:spcPts val="0"/>
              </a:spcAft>
              <a:buAutoNum type="arabicPeriod"/>
            </a:pPr>
            <a:r>
              <a:rPr lang="en-IN" sz="1400" dirty="0"/>
              <a:t>These models will not generalize in the real world</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Overfit models</a:t>
            </a:r>
          </a:p>
          <a:p>
            <a:pPr marL="396875" indent="-342900" defTabSz="457200" fontAlgn="auto">
              <a:spcBef>
                <a:spcPct val="20000"/>
              </a:spcBef>
              <a:spcAft>
                <a:spcPts val="0"/>
              </a:spcAft>
              <a:buAutoNum type="arabicPeriod"/>
            </a:pPr>
            <a:r>
              <a:rPr lang="en-IN" sz="1400" dirty="0"/>
              <a:t>Models that perform very well (sometimes with zero errors) in training data</a:t>
            </a:r>
          </a:p>
          <a:p>
            <a:pPr marL="396875" indent="-342900" defTabSz="457200" fontAlgn="auto">
              <a:spcBef>
                <a:spcPct val="20000"/>
              </a:spcBef>
              <a:spcAft>
                <a:spcPts val="0"/>
              </a:spcAft>
              <a:buAutoNum type="arabicPeriod"/>
            </a:pPr>
            <a:r>
              <a:rPr lang="en-IN" sz="1400" dirty="0"/>
              <a:t>Are complex polynomial surfaces that twist and turn in the feature space to cleanly separate the classes </a:t>
            </a:r>
          </a:p>
          <a:p>
            <a:pPr marL="396875" indent="-342900" defTabSz="457200" fontAlgn="auto">
              <a:spcBef>
                <a:spcPct val="20000"/>
              </a:spcBef>
              <a:spcAft>
                <a:spcPts val="0"/>
              </a:spcAft>
              <a:buAutoNum type="arabicPeriod"/>
            </a:pPr>
            <a:r>
              <a:rPr lang="en-IN" sz="1400" dirty="0"/>
              <a:t>Adjust to the variance in the training data i.e. try to adjust to the positions of the data points though those positions are not the expected values of the data points (mean of the jiggle)</a:t>
            </a:r>
          </a:p>
          <a:p>
            <a:pPr marL="396875" indent="-342900" defTabSz="457200" fontAlgn="auto">
              <a:spcBef>
                <a:spcPct val="20000"/>
              </a:spcBef>
              <a:spcAft>
                <a:spcPts val="0"/>
              </a:spcAft>
              <a:buAutoNum type="arabicPeriod"/>
            </a:pPr>
            <a:r>
              <a:rPr lang="en-IN" sz="1400" dirty="0"/>
              <a:t>These models adapt to the variance error in the data set and will not generalize in the real world</a:t>
            </a:r>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Fitness of a Model</a:t>
            </a:r>
            <a:endParaRPr lang="en-US" sz="1800" dirty="0"/>
          </a:p>
        </p:txBody>
      </p:sp>
    </p:spTree>
    <p:extLst>
      <p:ext uri="{BB962C8B-B14F-4D97-AF65-F5344CB8AC3E}">
        <p14:creationId xmlns:p14="http://schemas.microsoft.com/office/powerpoint/2010/main" val="521878425"/>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9BE84E-0AD6-4904-8786-E54E30E5D5DA}"/>
              </a:ext>
            </a:extLst>
          </p:cNvPr>
          <p:cNvSpPr txBox="1"/>
          <p:nvPr/>
        </p:nvSpPr>
        <p:spPr>
          <a:xfrm>
            <a:off x="6913982" y="3482789"/>
            <a:ext cx="1351477" cy="381000"/>
          </a:xfrm>
          <a:prstGeom prst="rect">
            <a:avLst/>
          </a:prstGeom>
          <a:noFill/>
        </p:spPr>
        <p:txBody>
          <a:bodyPr wrap="square" rtlCol="0">
            <a:spAutoFit/>
          </a:bodyPr>
          <a:lstStyle/>
          <a:p>
            <a:r>
              <a:rPr lang="en-US" dirty="0"/>
              <a:t>Over fit</a:t>
            </a:r>
          </a:p>
        </p:txBody>
      </p:sp>
      <p:pic>
        <p:nvPicPr>
          <p:cNvPr id="2" name="Picture 1">
            <a:extLst>
              <a:ext uri="{FF2B5EF4-FFF2-40B4-BE49-F238E27FC236}">
                <a16:creationId xmlns:a16="http://schemas.microsoft.com/office/drawing/2014/main" id="{00CE2160-50B3-426F-9C42-FEC816C575B3}"/>
              </a:ext>
            </a:extLst>
          </p:cNvPr>
          <p:cNvPicPr>
            <a:picLocks noChangeAspect="1"/>
          </p:cNvPicPr>
          <p:nvPr/>
        </p:nvPicPr>
        <p:blipFill>
          <a:blip r:embed="rId3"/>
          <a:stretch>
            <a:fillRect/>
          </a:stretch>
        </p:blipFill>
        <p:spPr>
          <a:xfrm>
            <a:off x="2562225" y="2047875"/>
            <a:ext cx="4019550" cy="2762250"/>
          </a:xfrm>
          <a:prstGeom prst="rect">
            <a:avLst/>
          </a:prstGeom>
        </p:spPr>
      </p:pic>
      <p:pic>
        <p:nvPicPr>
          <p:cNvPr id="3" name="Picture 2">
            <a:extLst>
              <a:ext uri="{FF2B5EF4-FFF2-40B4-BE49-F238E27FC236}">
                <a16:creationId xmlns:a16="http://schemas.microsoft.com/office/drawing/2014/main" id="{A56C70B7-4326-46A7-B689-2CF150354B24}"/>
              </a:ext>
            </a:extLst>
          </p:cNvPr>
          <p:cNvPicPr>
            <a:picLocks noChangeAspect="1"/>
          </p:cNvPicPr>
          <p:nvPr/>
        </p:nvPicPr>
        <p:blipFill>
          <a:blip r:embed="rId4"/>
          <a:stretch>
            <a:fillRect/>
          </a:stretch>
        </p:blipFill>
        <p:spPr>
          <a:xfrm>
            <a:off x="2438400" y="2028825"/>
            <a:ext cx="4419600" cy="2800350"/>
          </a:xfrm>
          <a:prstGeom prst="rect">
            <a:avLst/>
          </a:prstGeom>
        </p:spPr>
      </p:pic>
      <p:pic>
        <p:nvPicPr>
          <p:cNvPr id="4" name="Picture 3">
            <a:extLst>
              <a:ext uri="{FF2B5EF4-FFF2-40B4-BE49-F238E27FC236}">
                <a16:creationId xmlns:a16="http://schemas.microsoft.com/office/drawing/2014/main" id="{923A3037-0E51-4527-976E-8F435DD4133A}"/>
              </a:ext>
            </a:extLst>
          </p:cNvPr>
          <p:cNvPicPr>
            <a:picLocks noChangeAspect="1"/>
          </p:cNvPicPr>
          <p:nvPr/>
        </p:nvPicPr>
        <p:blipFill>
          <a:blip r:embed="rId5"/>
          <a:stretch>
            <a:fillRect/>
          </a:stretch>
        </p:blipFill>
        <p:spPr>
          <a:xfrm>
            <a:off x="2600325" y="2043393"/>
            <a:ext cx="3943350" cy="2752725"/>
          </a:xfrm>
          <a:prstGeom prst="rect">
            <a:avLst/>
          </a:prstGeom>
        </p:spPr>
      </p:pic>
      <p:sp>
        <p:nvSpPr>
          <p:cNvPr id="6" name="TextBox 5">
            <a:extLst>
              <a:ext uri="{FF2B5EF4-FFF2-40B4-BE49-F238E27FC236}">
                <a16:creationId xmlns:a16="http://schemas.microsoft.com/office/drawing/2014/main" id="{F24B2458-2BD3-4CE7-8F1C-DAF2F494251C}"/>
              </a:ext>
            </a:extLst>
          </p:cNvPr>
          <p:cNvSpPr txBox="1"/>
          <p:nvPr/>
        </p:nvSpPr>
        <p:spPr>
          <a:xfrm>
            <a:off x="6840071" y="3481387"/>
            <a:ext cx="1351477" cy="381000"/>
          </a:xfrm>
          <a:prstGeom prst="rect">
            <a:avLst/>
          </a:prstGeom>
          <a:solidFill>
            <a:schemeClr val="bg1"/>
          </a:solidFill>
        </p:spPr>
        <p:txBody>
          <a:bodyPr wrap="square" rtlCol="0">
            <a:spAutoFit/>
          </a:bodyPr>
          <a:lstStyle/>
          <a:p>
            <a:r>
              <a:rPr lang="en-US" dirty="0"/>
              <a:t>Good fit</a:t>
            </a:r>
          </a:p>
        </p:txBody>
      </p:sp>
      <p:sp>
        <p:nvSpPr>
          <p:cNvPr id="5" name="TextBox 4">
            <a:extLst>
              <a:ext uri="{FF2B5EF4-FFF2-40B4-BE49-F238E27FC236}">
                <a16:creationId xmlns:a16="http://schemas.microsoft.com/office/drawing/2014/main" id="{3D3FF98D-7649-4D3E-911F-6E9A5D0A1BC9}"/>
              </a:ext>
            </a:extLst>
          </p:cNvPr>
          <p:cNvSpPr txBox="1"/>
          <p:nvPr/>
        </p:nvSpPr>
        <p:spPr>
          <a:xfrm>
            <a:off x="6844553" y="3505200"/>
            <a:ext cx="1351477" cy="381000"/>
          </a:xfrm>
          <a:prstGeom prst="rect">
            <a:avLst/>
          </a:prstGeom>
          <a:solidFill>
            <a:schemeClr val="bg1"/>
          </a:solidFill>
        </p:spPr>
        <p:txBody>
          <a:bodyPr wrap="square" rtlCol="0">
            <a:spAutoFit/>
          </a:bodyPr>
          <a:lstStyle/>
          <a:p>
            <a:r>
              <a:rPr lang="en-US" dirty="0"/>
              <a:t>Underfit</a:t>
            </a:r>
          </a:p>
        </p:txBody>
      </p:sp>
      <p:sp>
        <p:nvSpPr>
          <p:cNvPr id="8" name="TextBox 7">
            <a:extLst>
              <a:ext uri="{FF2B5EF4-FFF2-40B4-BE49-F238E27FC236}">
                <a16:creationId xmlns:a16="http://schemas.microsoft.com/office/drawing/2014/main" id="{6FFA177B-DE5F-457F-9839-6B97CB3972B1}"/>
              </a:ext>
            </a:extLst>
          </p:cNvPr>
          <p:cNvSpPr txBox="1"/>
          <p:nvPr/>
        </p:nvSpPr>
        <p:spPr>
          <a:xfrm>
            <a:off x="762000" y="5257800"/>
            <a:ext cx="7429548" cy="1200329"/>
          </a:xfrm>
          <a:prstGeom prst="rect">
            <a:avLst/>
          </a:prstGeom>
          <a:noFill/>
        </p:spPr>
        <p:txBody>
          <a:bodyPr wrap="square" rtlCol="0">
            <a:spAutoFit/>
          </a:bodyPr>
          <a:lstStyle/>
          <a:p>
            <a:r>
              <a:rPr lang="en-US" dirty="0"/>
              <a:t>In overfit models, the models absorb the noise (variance) in the data points achieving almost 100% accuracy in controlled environment. But when used in production (where the data points have different variance, the models will perform poorly</a:t>
            </a:r>
          </a:p>
        </p:txBody>
      </p:sp>
    </p:spTree>
    <p:extLst>
      <p:ext uri="{BB962C8B-B14F-4D97-AF65-F5344CB8AC3E}">
        <p14:creationId xmlns:p14="http://schemas.microsoft.com/office/powerpoint/2010/main" val="428654589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B773D1B-B8CB-4AA9-B749-EC5D400A7ECC}"/>
              </a:ext>
            </a:extLst>
          </p:cNvPr>
          <p:cNvSpPr txBox="1">
            <a:spLocks/>
          </p:cNvSpPr>
          <p:nvPr/>
        </p:nvSpPr>
        <p:spPr>
          <a:xfrm>
            <a:off x="188682" y="9579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fontAlgn="auto">
              <a:spcBef>
                <a:spcPct val="0"/>
              </a:spcBef>
              <a:spcAft>
                <a:spcPts val="0"/>
              </a:spcAft>
            </a:pPr>
            <a:r>
              <a:rPr lang="en-US" altLang="en-US" u="sng" kern="0">
                <a:solidFill>
                  <a:sysClr val="windowText" lastClr="000000"/>
                </a:solidFill>
                <a:latin typeface="Arial" charset="0"/>
              </a:rPr>
              <a:t>Fitness of a Model</a:t>
            </a:r>
            <a:endParaRPr lang="en-US" kern="0" dirty="0">
              <a:solidFill>
                <a:sysClr val="windowText" lastClr="000000"/>
              </a:solidFill>
            </a:endParaRPr>
          </a:p>
        </p:txBody>
      </p:sp>
      <p:pic>
        <p:nvPicPr>
          <p:cNvPr id="7" name="Picture 6">
            <a:extLst>
              <a:ext uri="{FF2B5EF4-FFF2-40B4-BE49-F238E27FC236}">
                <a16:creationId xmlns:a16="http://schemas.microsoft.com/office/drawing/2014/main" id="{31A8117E-511A-4EAF-BE4B-B1D877CA6D42}"/>
              </a:ext>
            </a:extLst>
          </p:cNvPr>
          <p:cNvPicPr>
            <a:picLocks noChangeAspect="1"/>
          </p:cNvPicPr>
          <p:nvPr/>
        </p:nvPicPr>
        <p:blipFill>
          <a:blip r:embed="rId2"/>
          <a:stretch>
            <a:fillRect/>
          </a:stretch>
        </p:blipFill>
        <p:spPr>
          <a:xfrm>
            <a:off x="0" y="1645344"/>
            <a:ext cx="9144000" cy="3567311"/>
          </a:xfrm>
          <a:prstGeom prst="rect">
            <a:avLst/>
          </a:prstGeom>
        </p:spPr>
      </p:pic>
      <p:sp>
        <p:nvSpPr>
          <p:cNvPr id="8" name="TextBox 7">
            <a:extLst>
              <a:ext uri="{FF2B5EF4-FFF2-40B4-BE49-F238E27FC236}">
                <a16:creationId xmlns:a16="http://schemas.microsoft.com/office/drawing/2014/main" id="{54D764E9-E237-4932-B56B-3E8B4EE33EBF}"/>
              </a:ext>
            </a:extLst>
          </p:cNvPr>
          <p:cNvSpPr txBox="1"/>
          <p:nvPr/>
        </p:nvSpPr>
        <p:spPr>
          <a:xfrm>
            <a:off x="990600" y="5181600"/>
            <a:ext cx="1106718" cy="338554"/>
          </a:xfrm>
          <a:prstGeom prst="rect">
            <a:avLst/>
          </a:prstGeom>
          <a:noFill/>
        </p:spPr>
        <p:txBody>
          <a:bodyPr wrap="square" rtlCol="0">
            <a:spAutoFit/>
          </a:bodyPr>
          <a:lstStyle/>
          <a:p>
            <a:pPr algn="ctr"/>
            <a:r>
              <a:rPr lang="en-US" sz="1600" dirty="0"/>
              <a:t>Under Fit</a:t>
            </a:r>
          </a:p>
        </p:txBody>
      </p:sp>
      <p:sp>
        <p:nvSpPr>
          <p:cNvPr id="9" name="TextBox 8">
            <a:extLst>
              <a:ext uri="{FF2B5EF4-FFF2-40B4-BE49-F238E27FC236}">
                <a16:creationId xmlns:a16="http://schemas.microsoft.com/office/drawing/2014/main" id="{37F0046B-F896-4774-BAF3-5BB217AB1887}"/>
              </a:ext>
            </a:extLst>
          </p:cNvPr>
          <p:cNvSpPr txBox="1"/>
          <p:nvPr/>
        </p:nvSpPr>
        <p:spPr>
          <a:xfrm>
            <a:off x="4018641" y="5181600"/>
            <a:ext cx="1106718" cy="338554"/>
          </a:xfrm>
          <a:prstGeom prst="rect">
            <a:avLst/>
          </a:prstGeom>
          <a:noFill/>
        </p:spPr>
        <p:txBody>
          <a:bodyPr wrap="square" rtlCol="0">
            <a:spAutoFit/>
          </a:bodyPr>
          <a:lstStyle/>
          <a:p>
            <a:pPr algn="ctr"/>
            <a:r>
              <a:rPr lang="en-US" sz="1600" dirty="0"/>
              <a:t>Good Fit</a:t>
            </a:r>
          </a:p>
        </p:txBody>
      </p:sp>
      <p:sp>
        <p:nvSpPr>
          <p:cNvPr id="10" name="TextBox 9">
            <a:extLst>
              <a:ext uri="{FF2B5EF4-FFF2-40B4-BE49-F238E27FC236}">
                <a16:creationId xmlns:a16="http://schemas.microsoft.com/office/drawing/2014/main" id="{80A2B1DE-FADF-4A4F-993E-14288D0D9721}"/>
              </a:ext>
            </a:extLst>
          </p:cNvPr>
          <p:cNvSpPr txBox="1"/>
          <p:nvPr/>
        </p:nvSpPr>
        <p:spPr>
          <a:xfrm>
            <a:off x="7239000" y="5105400"/>
            <a:ext cx="1106718" cy="338554"/>
          </a:xfrm>
          <a:prstGeom prst="rect">
            <a:avLst/>
          </a:prstGeom>
          <a:noFill/>
        </p:spPr>
        <p:txBody>
          <a:bodyPr wrap="square" rtlCol="0">
            <a:spAutoFit/>
          </a:bodyPr>
          <a:lstStyle/>
          <a:p>
            <a:pPr algn="ctr"/>
            <a:r>
              <a:rPr lang="en-US" sz="1600" dirty="0"/>
              <a:t>Over Fit</a:t>
            </a:r>
          </a:p>
        </p:txBody>
      </p:sp>
      <p:sp>
        <p:nvSpPr>
          <p:cNvPr id="11" name="TextBox 10">
            <a:extLst>
              <a:ext uri="{FF2B5EF4-FFF2-40B4-BE49-F238E27FC236}">
                <a16:creationId xmlns:a16="http://schemas.microsoft.com/office/drawing/2014/main" id="{DEEE7FE1-91B7-4D60-B1B3-11E77AE5EEE3}"/>
              </a:ext>
            </a:extLst>
          </p:cNvPr>
          <p:cNvSpPr txBox="1"/>
          <p:nvPr/>
        </p:nvSpPr>
        <p:spPr>
          <a:xfrm>
            <a:off x="6400800" y="5334000"/>
            <a:ext cx="2630718" cy="1231106"/>
          </a:xfrm>
          <a:prstGeom prst="rect">
            <a:avLst/>
          </a:prstGeom>
          <a:noFill/>
        </p:spPr>
        <p:txBody>
          <a:bodyPr wrap="square" rtlCol="0">
            <a:spAutoFit/>
          </a:bodyPr>
          <a:lstStyle/>
          <a:p>
            <a:r>
              <a:rPr lang="en-US" sz="1400" dirty="0"/>
              <a:t>When the interaction between the attributes and target dimensions are overly complex in the model. Fail to generalize</a:t>
            </a:r>
          </a:p>
          <a:p>
            <a:endParaRPr lang="en-US" dirty="0">
              <a:solidFill>
                <a:schemeClr val="tx1">
                  <a:lumMod val="50000"/>
                  <a:lumOff val="50000"/>
                </a:schemeClr>
              </a:solidFill>
            </a:endParaRPr>
          </a:p>
        </p:txBody>
      </p:sp>
      <p:sp>
        <p:nvSpPr>
          <p:cNvPr id="12" name="TextBox 11">
            <a:extLst>
              <a:ext uri="{FF2B5EF4-FFF2-40B4-BE49-F238E27FC236}">
                <a16:creationId xmlns:a16="http://schemas.microsoft.com/office/drawing/2014/main" id="{0EC712FE-D7CB-40E8-9B31-2640BDB8B0B3}"/>
              </a:ext>
            </a:extLst>
          </p:cNvPr>
          <p:cNvSpPr txBox="1"/>
          <p:nvPr/>
        </p:nvSpPr>
        <p:spPr>
          <a:xfrm>
            <a:off x="381000" y="5410200"/>
            <a:ext cx="2667000" cy="954107"/>
          </a:xfrm>
          <a:prstGeom prst="rect">
            <a:avLst/>
          </a:prstGeom>
          <a:noFill/>
        </p:spPr>
        <p:txBody>
          <a:bodyPr wrap="square" rtlCol="0">
            <a:spAutoFit/>
          </a:bodyPr>
          <a:lstStyle/>
          <a:p>
            <a:r>
              <a:rPr lang="en-US" sz="1400" dirty="0"/>
              <a:t>When the interaction between the attributes and target dimensions are oversimplified. Fail to generalize</a:t>
            </a:r>
          </a:p>
        </p:txBody>
      </p:sp>
      <p:sp>
        <p:nvSpPr>
          <p:cNvPr id="13" name="TextBox 12">
            <a:extLst>
              <a:ext uri="{FF2B5EF4-FFF2-40B4-BE49-F238E27FC236}">
                <a16:creationId xmlns:a16="http://schemas.microsoft.com/office/drawing/2014/main" id="{916E94CF-616B-4EE1-880F-A4E23A02D88F}"/>
              </a:ext>
            </a:extLst>
          </p:cNvPr>
          <p:cNvSpPr txBox="1"/>
          <p:nvPr/>
        </p:nvSpPr>
        <p:spPr>
          <a:xfrm>
            <a:off x="3515180" y="5432563"/>
            <a:ext cx="2667000" cy="523220"/>
          </a:xfrm>
          <a:prstGeom prst="rect">
            <a:avLst/>
          </a:prstGeom>
          <a:noFill/>
        </p:spPr>
        <p:txBody>
          <a:bodyPr wrap="square" rtlCol="0">
            <a:spAutoFit/>
          </a:bodyPr>
          <a:lstStyle/>
          <a:p>
            <a:r>
              <a:rPr lang="en-US" sz="1400" dirty="0"/>
              <a:t>Right fit. Will generalize relatively much better</a:t>
            </a:r>
          </a:p>
        </p:txBody>
      </p:sp>
    </p:spTree>
    <p:extLst>
      <p:ext uri="{BB962C8B-B14F-4D97-AF65-F5344CB8AC3E}">
        <p14:creationId xmlns:p14="http://schemas.microsoft.com/office/powerpoint/2010/main" val="2562030791"/>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03196" y="1066800"/>
            <a:ext cx="8795664" cy="4573560"/>
          </a:xfrm>
          <a:prstGeom prst="rect">
            <a:avLst/>
          </a:prstGeom>
          <a:noFill/>
        </p:spPr>
        <p:txBody>
          <a:bodyPr wrap="square">
            <a:spAutoFit/>
          </a:bodyPr>
          <a:lstStyle/>
          <a:p>
            <a:pPr marL="854075" lvl="1" indent="-342900" defTabSz="457200" fontAlgn="auto">
              <a:spcBef>
                <a:spcPct val="20000"/>
              </a:spcBef>
              <a:spcAft>
                <a:spcPts val="0"/>
              </a:spcAft>
              <a:buFont typeface="+mj-lt"/>
              <a:buAutoNum type="alphaLcPeriod"/>
            </a:pPr>
            <a:r>
              <a:rPr lang="en-IN" sz="1400" dirty="0"/>
              <a:t>Confusion Matrix – A 2X2 tabular structure reflecting the performance of the model in four blocks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Accuracy – How accurately / cleanly does the model classify the data points. Lesser the false predictions, more the accuracy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Sensitivity  / Recall – How many of the actual True data points are identified as True data points by the model . Remember, False Negatives are those data points which should have been identified as True.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Specificity – How many of the actual Negative data points are identified as negative by the model</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Precision – Among the points identified as Positive by the model, how many are really Positive</a:t>
            </a:r>
          </a:p>
        </p:txBody>
      </p:sp>
      <p:sp>
        <p:nvSpPr>
          <p:cNvPr id="340994" name="Title 2"/>
          <p:cNvSpPr>
            <a:spLocks noGrp="1"/>
          </p:cNvSpPr>
          <p:nvPr>
            <p:ph type="title" idx="4294967295"/>
          </p:nvPr>
        </p:nvSpPr>
        <p:spPr>
          <a:xfrm>
            <a:off x="188682" y="653130"/>
            <a:ext cx="8421918" cy="413670"/>
          </a:xfrm>
          <a:prstGeom prst="rect">
            <a:avLst/>
          </a:prstGeom>
        </p:spPr>
        <p:txBody>
          <a:bodyPr/>
          <a:lstStyle/>
          <a:p>
            <a:pPr marL="0" lvl="1" defTabSz="457200" fontAlgn="auto">
              <a:spcAft>
                <a:spcPts val="0"/>
              </a:spcAft>
            </a:pPr>
            <a:r>
              <a:rPr lang="en-IN" u="sng" dirty="0"/>
              <a:t>Model performance measures </a:t>
            </a:r>
          </a:p>
        </p:txBody>
      </p:sp>
      <p:graphicFrame>
        <p:nvGraphicFramePr>
          <p:cNvPr id="7" name="Table 6"/>
          <p:cNvGraphicFramePr>
            <a:graphicFrameLocks noGrp="1"/>
          </p:cNvGraphicFramePr>
          <p:nvPr>
            <p:extLst/>
          </p:nvPr>
        </p:nvGraphicFramePr>
        <p:xfrm>
          <a:off x="1524000" y="13716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N" sz="1400" dirty="0"/>
                        <a:t>Confusion</a:t>
                      </a:r>
                      <a:r>
                        <a:rPr lang="en-IN" sz="1400" baseline="0" dirty="0"/>
                        <a:t> Matrix</a:t>
                      </a:r>
                      <a:endParaRPr lang="en-IN" sz="1400" dirty="0"/>
                    </a:p>
                  </a:txBody>
                  <a:tcPr/>
                </a:tc>
                <a:tc>
                  <a:txBody>
                    <a:bodyPr/>
                    <a:lstStyle/>
                    <a:p>
                      <a:r>
                        <a:rPr lang="en-IN" sz="1400" dirty="0"/>
                        <a:t>  Predicted Positive</a:t>
                      </a:r>
                    </a:p>
                  </a:txBody>
                  <a:tcPr/>
                </a:tc>
                <a:tc>
                  <a:txBody>
                    <a:bodyPr/>
                    <a:lstStyle/>
                    <a:p>
                      <a:r>
                        <a:rPr lang="en-IN" sz="1400" dirty="0"/>
                        <a:t>Predicted Negative</a:t>
                      </a:r>
                    </a:p>
                  </a:txBody>
                  <a:tcPr/>
                </a:tc>
                <a:extLst>
                  <a:ext uri="{0D108BD9-81ED-4DB2-BD59-A6C34878D82A}">
                    <a16:rowId xmlns:a16="http://schemas.microsoft.com/office/drawing/2014/main" val="10000"/>
                  </a:ext>
                </a:extLst>
              </a:tr>
              <a:tr h="370840">
                <a:tc>
                  <a:txBody>
                    <a:bodyPr/>
                    <a:lstStyle/>
                    <a:p>
                      <a:r>
                        <a:rPr lang="en-IN" sz="1400" dirty="0"/>
                        <a:t>Actual Positive</a:t>
                      </a:r>
                    </a:p>
                  </a:txBody>
                  <a:tcPr/>
                </a:tc>
                <a:tc>
                  <a:txBody>
                    <a:bodyPr/>
                    <a:lstStyle/>
                    <a:p>
                      <a:r>
                        <a:rPr lang="en-IN" sz="1400" dirty="0"/>
                        <a:t>True Positive</a:t>
                      </a:r>
                    </a:p>
                  </a:txBody>
                  <a:tcPr/>
                </a:tc>
                <a:tc>
                  <a:txBody>
                    <a:bodyPr/>
                    <a:lstStyle/>
                    <a:p>
                      <a:r>
                        <a:rPr lang="en-IN" sz="1400" dirty="0"/>
                        <a:t>False Negative</a:t>
                      </a:r>
                    </a:p>
                  </a:txBody>
                  <a:tcPr/>
                </a:tc>
                <a:extLst>
                  <a:ext uri="{0D108BD9-81ED-4DB2-BD59-A6C34878D82A}">
                    <a16:rowId xmlns:a16="http://schemas.microsoft.com/office/drawing/2014/main" val="10001"/>
                  </a:ext>
                </a:extLst>
              </a:tr>
              <a:tr h="370840">
                <a:tc>
                  <a:txBody>
                    <a:bodyPr/>
                    <a:lstStyle/>
                    <a:p>
                      <a:r>
                        <a:rPr lang="en-IN" sz="1400" dirty="0"/>
                        <a:t>Actual Negative</a:t>
                      </a:r>
                    </a:p>
                  </a:txBody>
                  <a:tcPr/>
                </a:tc>
                <a:tc>
                  <a:txBody>
                    <a:bodyPr/>
                    <a:lstStyle/>
                    <a:p>
                      <a:r>
                        <a:rPr lang="en-IN" sz="1400"/>
                        <a:t>False Positive</a:t>
                      </a:r>
                      <a:endParaRPr lang="en-IN" sz="1400" dirty="0"/>
                    </a:p>
                  </a:txBody>
                  <a:tcPr/>
                </a:tc>
                <a:tc>
                  <a:txBody>
                    <a:bodyPr/>
                    <a:lstStyle/>
                    <a:p>
                      <a:r>
                        <a:rPr lang="en-IN" sz="1400" dirty="0"/>
                        <a:t>True Negative</a:t>
                      </a:r>
                    </a:p>
                  </a:txBody>
                  <a:tcPr/>
                </a:tc>
                <a:extLst>
                  <a:ext uri="{0D108BD9-81ED-4DB2-BD59-A6C34878D82A}">
                    <a16:rowId xmlns:a16="http://schemas.microsoft.com/office/drawing/2014/main" val="10002"/>
                  </a:ext>
                </a:extLst>
              </a:tr>
            </a:tbl>
          </a:graphicData>
        </a:graphic>
      </p:graphicFrame>
      <p:pic>
        <p:nvPicPr>
          <p:cNvPr id="548866" name="Picture 2"/>
          <p:cNvPicPr>
            <a:picLocks noChangeAspect="1" noChangeArrowheads="1"/>
          </p:cNvPicPr>
          <p:nvPr/>
        </p:nvPicPr>
        <p:blipFill>
          <a:blip r:embed="rId2" cstate="print"/>
          <a:srcRect/>
          <a:stretch>
            <a:fillRect/>
          </a:stretch>
        </p:blipFill>
        <p:spPr bwMode="auto">
          <a:xfrm>
            <a:off x="2362200" y="3200400"/>
            <a:ext cx="4581525" cy="304800"/>
          </a:xfrm>
          <a:prstGeom prst="rect">
            <a:avLst/>
          </a:prstGeom>
          <a:noFill/>
          <a:ln w="9525">
            <a:noFill/>
            <a:miter lim="800000"/>
            <a:headEnd/>
            <a:tailEnd/>
          </a:ln>
        </p:spPr>
      </p:pic>
      <p:pic>
        <p:nvPicPr>
          <p:cNvPr id="548867" name="Picture 3"/>
          <p:cNvPicPr>
            <a:picLocks noChangeAspect="1" noChangeArrowheads="1"/>
          </p:cNvPicPr>
          <p:nvPr/>
        </p:nvPicPr>
        <p:blipFill>
          <a:blip r:embed="rId3" cstate="print"/>
          <a:srcRect/>
          <a:stretch>
            <a:fillRect/>
          </a:stretch>
        </p:blipFill>
        <p:spPr bwMode="auto">
          <a:xfrm>
            <a:off x="2362200" y="4191000"/>
            <a:ext cx="2343150" cy="247650"/>
          </a:xfrm>
          <a:prstGeom prst="rect">
            <a:avLst/>
          </a:prstGeom>
          <a:noFill/>
          <a:ln w="9525">
            <a:noFill/>
            <a:miter lim="800000"/>
            <a:headEnd/>
            <a:tailEnd/>
          </a:ln>
        </p:spPr>
      </p:pic>
      <p:pic>
        <p:nvPicPr>
          <p:cNvPr id="548868" name="Picture 4"/>
          <p:cNvPicPr>
            <a:picLocks noChangeAspect="1" noChangeArrowheads="1"/>
          </p:cNvPicPr>
          <p:nvPr/>
        </p:nvPicPr>
        <p:blipFill>
          <a:blip r:embed="rId4" cstate="print"/>
          <a:srcRect/>
          <a:stretch>
            <a:fillRect/>
          </a:stretch>
        </p:blipFill>
        <p:spPr bwMode="auto">
          <a:xfrm>
            <a:off x="2314575" y="5715000"/>
            <a:ext cx="2562225" cy="247650"/>
          </a:xfrm>
          <a:prstGeom prst="rect">
            <a:avLst/>
          </a:prstGeom>
          <a:noFill/>
          <a:ln w="9525">
            <a:noFill/>
            <a:miter lim="800000"/>
            <a:headEnd/>
            <a:tailEnd/>
          </a:ln>
        </p:spPr>
      </p:pic>
      <p:pic>
        <p:nvPicPr>
          <p:cNvPr id="548870" name="Picture 6"/>
          <p:cNvPicPr>
            <a:picLocks noChangeAspect="1" noChangeArrowheads="1"/>
          </p:cNvPicPr>
          <p:nvPr/>
        </p:nvPicPr>
        <p:blipFill>
          <a:blip r:embed="rId5" cstate="print"/>
          <a:srcRect/>
          <a:stretch>
            <a:fillRect/>
          </a:stretch>
        </p:blipFill>
        <p:spPr bwMode="auto">
          <a:xfrm>
            <a:off x="2362200" y="4753777"/>
            <a:ext cx="1523999" cy="504023"/>
          </a:xfrm>
          <a:prstGeom prst="rect">
            <a:avLst/>
          </a:prstGeom>
          <a:noFill/>
          <a:ln w="9525">
            <a:noFill/>
            <a:miter lim="800000"/>
            <a:headEnd/>
            <a:tailEnd/>
          </a:ln>
        </p:spPr>
      </p:pic>
    </p:spTree>
    <p:extLst>
      <p:ext uri="{BB962C8B-B14F-4D97-AF65-F5344CB8AC3E}">
        <p14:creationId xmlns:p14="http://schemas.microsoft.com/office/powerpoint/2010/main" val="3225856103"/>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66262</TotalTime>
  <Words>907</Words>
  <Application>Microsoft Office PowerPoint</Application>
  <PresentationFormat>On-screen Show (4:3)</PresentationFormat>
  <Paragraphs>113</Paragraphs>
  <Slides>12</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Office Theme</vt:lpstr>
      <vt:lpstr>PowerPoint Presentation</vt:lpstr>
      <vt:lpstr>Modelling Errors</vt:lpstr>
      <vt:lpstr> Modelling Errors – Variance error</vt:lpstr>
      <vt:lpstr>PowerPoint Presentation</vt:lpstr>
      <vt:lpstr>Modelling Errors</vt:lpstr>
      <vt:lpstr>Fitness of a Model</vt:lpstr>
      <vt:lpstr>PowerPoint Presentation</vt:lpstr>
      <vt:lpstr>PowerPoint Presentation</vt:lpstr>
      <vt:lpstr>Model performance measures </vt:lpstr>
      <vt:lpstr>PowerPoint Presentation</vt:lpstr>
      <vt:lpstr>F Test, also known as ANOVA (Analysis Of Variance) -</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mukhiya1972@outlook.com</cp:lastModifiedBy>
  <cp:revision>1670</cp:revision>
  <dcterms:created xsi:type="dcterms:W3CDTF">2012-11-25T06:27:51Z</dcterms:created>
  <dcterms:modified xsi:type="dcterms:W3CDTF">2018-12-23T17:02:34Z</dcterms:modified>
</cp:coreProperties>
</file>